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7" r:id="rId1"/>
  </p:sldMasterIdLst>
  <p:notesMasterIdLst>
    <p:notesMasterId r:id="rId57"/>
  </p:notesMasterIdLst>
  <p:sldIdLst>
    <p:sldId id="256" r:id="rId2"/>
    <p:sldId id="258" r:id="rId3"/>
    <p:sldId id="307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308" r:id="rId13"/>
    <p:sldId id="265" r:id="rId14"/>
    <p:sldId id="267" r:id="rId15"/>
    <p:sldId id="310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68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11" r:id="rId50"/>
    <p:sldId id="312" r:id="rId51"/>
    <p:sldId id="313" r:id="rId52"/>
    <p:sldId id="314" r:id="rId53"/>
    <p:sldId id="315" r:id="rId54"/>
    <p:sldId id="316" r:id="rId55"/>
    <p:sldId id="306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B55B-21D8-4349-9A31-15A865C622F2}" type="datetimeFigureOut">
              <a:rPr lang="de-DE" smtClean="0"/>
              <a:t>21.03.2018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CF884-44FC-4AD2-8CDB-8068873604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424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0D1C-B700-45C2-92E2-A186EC7CC386}" type="datetime1">
              <a:rPr lang="de-DE" smtClean="0"/>
              <a:t>21.03.2018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Veterinäramt Deggendorf 2018_Stand 17. März 2018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2DC4-96F6-428E-A528-AAB7CAF508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819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449F-3158-4D3A-BB33-00757FEE9723}" type="datetime1">
              <a:rPr lang="de-DE" smtClean="0"/>
              <a:t>21.03.2018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Veterinäramt Deggendorf 2018_Stand 17. März 2018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2DC4-96F6-428E-A528-AAB7CAF508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415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8015-C29B-440A-A615-F13E0806CEF4}" type="datetime1">
              <a:rPr lang="de-DE" smtClean="0"/>
              <a:t>21.03.2018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Veterinäramt Deggendorf 2018_Stand 17. März 2018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2DC4-96F6-428E-A528-AAB7CAF508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8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82F00-1BD1-4EFF-BCD2-DCD3311ADAAA}" type="datetime1">
              <a:rPr lang="de-DE" smtClean="0"/>
              <a:t>21.03.2018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Veterinäramt Deggendorf 2018_Stand 17. März 2018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2DC4-96F6-428E-A528-AAB7CAF5089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5149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512E2-2647-4F9A-A027-A80CA0D561E8}" type="datetime1">
              <a:rPr lang="de-DE" smtClean="0"/>
              <a:t>21.03.2018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Veterinäramt Deggendorf 2018_Stand 17. März 2018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2DC4-96F6-428E-A528-AAB7CAF508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650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F6D8-65CB-4267-B755-BBE8128A5B8A}" type="datetime1">
              <a:rPr lang="de-DE" smtClean="0"/>
              <a:t>21.03.2018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Veterinäramt Deggendorf 2018_Stand 17. März 2018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2DC4-96F6-428E-A528-AAB7CAF508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2864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A5DA-AABD-4DA4-A06F-E2C0B18F8B31}" type="datetime1">
              <a:rPr lang="de-DE" smtClean="0"/>
              <a:t>21.03.2018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Veterinäramt Deggendorf 2018_Stand 17. März 2018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2DC4-96F6-428E-A528-AAB7CAF508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980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C8AF-D73B-4481-9C53-B28D42FCE8BF}" type="datetime1">
              <a:rPr lang="de-DE" smtClean="0"/>
              <a:t>21.03.2018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Veterinäramt Deggendorf 2018_Stand 17. März 2018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2DC4-96F6-428E-A528-AAB7CAF508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0389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8385-9D77-4DE7-8496-E81247A574A9}" type="datetime1">
              <a:rPr lang="de-DE" smtClean="0"/>
              <a:t>21.03.2018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Veterinäramt Deggendorf 2018_Stand 17. März 2018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2DC4-96F6-428E-A528-AAB7CAF508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42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A9B6-E6BB-4F14-9C68-5F33039F93C0}" type="datetime1">
              <a:rPr lang="de-DE" smtClean="0"/>
              <a:t>21.03.2018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Veterinäramt Deggendorf 2018_Stand 17. März 2018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2DC4-96F6-428E-A528-AAB7CAF508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1821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B41E-E44A-42A4-9D7D-738120E48116}" type="datetime1">
              <a:rPr lang="de-DE" smtClean="0"/>
              <a:t>21.03.2018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Veterinäramt Deggendorf 2018_Stand 17. März 2018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2DC4-96F6-428E-A528-AAB7CAF508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565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6C5A-279C-4CF6-8EED-79C5C2B08114}" type="datetime1">
              <a:rPr lang="de-DE" smtClean="0"/>
              <a:t>21.03.2018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Veterinäramt Deggendorf 2018_Stand 17. März 2018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2DC4-96F6-428E-A528-AAB7CAF508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080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4E56F-9F31-49C3-BEA2-36C3101FD88A}" type="datetime1">
              <a:rPr lang="de-DE" smtClean="0"/>
              <a:t>21.03.2018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Veterinäramt Deggendorf 2018_Stand 17. März 2018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2DC4-96F6-428E-A528-AAB7CAF508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3946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567A-7336-4BE6-BAD3-B03B34F15444}" type="datetime1">
              <a:rPr lang="de-DE" smtClean="0"/>
              <a:t>21.03.2018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Veterinäramt Deggendorf 2018_Stand 17. März 2018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2DC4-96F6-428E-A528-AAB7CAF508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5371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FDD-909D-424A-9486-4F47B0B31B34}" type="datetime1">
              <a:rPr lang="de-DE" smtClean="0"/>
              <a:t>21.03.2018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Veterinäramt Deggendorf 2018_Stand 17. März 2018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2DC4-96F6-428E-A528-AAB7CAF508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4645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5326-75F2-4CBC-BCF2-4882EB4C4CBE}" type="datetime1">
              <a:rPr lang="de-DE" smtClean="0"/>
              <a:t>21.03.2018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Veterinäramt Deggendorf 2018_Stand 17. März 2018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2DC4-96F6-428E-A528-AAB7CAF508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7232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079E6-A815-4B62-8A8C-97E80BED2FBA}" type="datetime1">
              <a:rPr lang="de-DE" smtClean="0"/>
              <a:t>21.03.2018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Veterinäramt Deggendorf 2018_Stand 17. März 2018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2DC4-96F6-428E-A528-AAB7CAF508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8830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CEE99-B0C8-45D5-84CE-F56114A30E86}" type="datetime1">
              <a:rPr lang="de-DE" smtClean="0"/>
              <a:t>21.03.2018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Veterinäramt Deggendorf 2018_Stand 17. März 2018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02DC4-96F6-428E-A528-AAB7CAF508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86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  <p:sldLayoutId id="2147483932" r:id="rId15"/>
    <p:sldLayoutId id="2147483933" r:id="rId16"/>
    <p:sldLayoutId id="2147483934" r:id="rId17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6600" dirty="0" smtClean="0"/>
              <a:t>Afrikanische Schweinepest</a:t>
            </a:r>
            <a:endParaRPr lang="de-DE" sz="6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95269" y="3932238"/>
            <a:ext cx="9001462" cy="1655762"/>
          </a:xfrm>
        </p:spPr>
        <p:txBody>
          <a:bodyPr>
            <a:normAutofit/>
          </a:bodyPr>
          <a:lstStyle/>
          <a:p>
            <a:r>
              <a:rPr lang="de-DE" sz="4000" dirty="0" smtClean="0"/>
              <a:t>Bergung verendet aufgefundener Wildschweine</a:t>
            </a:r>
            <a:endParaRPr lang="de-DE" sz="4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51844" y="6235700"/>
            <a:ext cx="11363931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108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154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Anlegen der Schutzkleidung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8465" y="846668"/>
            <a:ext cx="4207934" cy="561057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933" y="939799"/>
            <a:ext cx="5232400" cy="446628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78933" y="5630334"/>
            <a:ext cx="4512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Stiefelüberzieher</a:t>
            </a:r>
            <a:endParaRPr lang="de-DE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879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206905"/>
            <a:ext cx="10515600" cy="85407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Mitzunehmendes material zur Fundstelle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83" y="1060978"/>
            <a:ext cx="4036483" cy="538197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7402" y="1060978"/>
            <a:ext cx="6358197" cy="319087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893734" y="4533244"/>
            <a:ext cx="68918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Probenahmeset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Bergesack, Bergehilfe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Schlepptuch, Gummihandschuhe, Müllsack 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514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206905"/>
            <a:ext cx="10515600" cy="854074"/>
          </a:xfrm>
        </p:spPr>
        <p:txBody>
          <a:bodyPr>
            <a:normAutofit/>
          </a:bodyPr>
          <a:lstStyle/>
          <a:p>
            <a:r>
              <a:rPr lang="de-DE" dirty="0" smtClean="0"/>
              <a:t>Material Probenahme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5744" y="6047845"/>
            <a:ext cx="28199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1" y="917046"/>
            <a:ext cx="7755465" cy="581659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61" y="917046"/>
            <a:ext cx="3077766" cy="410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3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200556"/>
            <a:ext cx="10515600" cy="85407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Vorbereitung Probenahme am Fahrzeug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712" y="1219200"/>
            <a:ext cx="6408351" cy="485379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191001" y="1462570"/>
            <a:ext cx="448286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Probenantrag aus dem Set nehmen und am Fahrzeug lassen</a:t>
            </a:r>
          </a:p>
          <a:p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Probenahmeset </a:t>
            </a:r>
          </a:p>
          <a:p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 Tüten ineinander) mit zur Fundstelle nehmen</a:t>
            </a:r>
          </a:p>
        </p:txBody>
      </p:sp>
    </p:spTree>
    <p:extLst>
      <p:ext uri="{BB962C8B-B14F-4D97-AF65-F5344CB8AC3E}">
        <p14:creationId xmlns:p14="http://schemas.microsoft.com/office/powerpoint/2010/main" val="24920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4074"/>
          </a:xfrm>
        </p:spPr>
        <p:txBody>
          <a:bodyPr>
            <a:normAutofit/>
          </a:bodyPr>
          <a:lstStyle/>
          <a:p>
            <a:r>
              <a:rPr lang="de-DE" dirty="0" smtClean="0"/>
              <a:t>Rückkehr zur Fundstelle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01" y="1399936"/>
            <a:ext cx="5540626" cy="422539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1"/>
          <a:stretch/>
        </p:blipFill>
        <p:spPr>
          <a:xfrm>
            <a:off x="6095999" y="1583741"/>
            <a:ext cx="5638799" cy="343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4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94734"/>
            <a:ext cx="10515600" cy="854074"/>
          </a:xfrm>
        </p:spPr>
        <p:txBody>
          <a:bodyPr>
            <a:normAutofit/>
          </a:bodyPr>
          <a:lstStyle/>
          <a:p>
            <a:r>
              <a:rPr lang="de-DE" dirty="0" smtClean="0"/>
              <a:t>Probenahme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7733" y="981075"/>
            <a:ext cx="6824133" cy="51816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83"/>
          <a:stretch/>
        </p:blipFill>
        <p:spPr>
          <a:xfrm>
            <a:off x="141438" y="981075"/>
            <a:ext cx="4829857" cy="189781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19894" y="2895292"/>
            <a:ext cx="4697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Einmalhandschuhe aus Probenahmeset anziehen</a:t>
            </a:r>
            <a:endParaRPr lang="de-DE" sz="3200" dirty="0"/>
          </a:p>
        </p:txBody>
      </p:sp>
      <p:sp>
        <p:nvSpPr>
          <p:cNvPr id="10" name="Textfeld 9"/>
          <p:cNvSpPr txBox="1"/>
          <p:nvPr/>
        </p:nvSpPr>
        <p:spPr>
          <a:xfrm>
            <a:off x="141438" y="4533430"/>
            <a:ext cx="44026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Wattetupfer, Wildursprungsmarke, Cuttermesser entnehmen</a:t>
            </a:r>
            <a:endParaRPr lang="de-DE" sz="32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1295" y="3878098"/>
            <a:ext cx="2549828" cy="233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3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69334"/>
            <a:ext cx="10515600" cy="854074"/>
          </a:xfrm>
        </p:spPr>
        <p:txBody>
          <a:bodyPr>
            <a:normAutofit/>
          </a:bodyPr>
          <a:lstStyle/>
          <a:p>
            <a:r>
              <a:rPr lang="de-DE" dirty="0" err="1" smtClean="0"/>
              <a:t>Entnhame</a:t>
            </a:r>
            <a:r>
              <a:rPr lang="de-DE" dirty="0" smtClean="0"/>
              <a:t> Bluttupfer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37" y="1023408"/>
            <a:ext cx="4193564" cy="300984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763" y="1023408"/>
            <a:ext cx="6942667" cy="5207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28919" y="4229877"/>
            <a:ext cx="459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Bluttupfer</a:t>
            </a:r>
            <a:r>
              <a:rPr lang="de-DE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de-DE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große Mengen an Virus in verendeten Tieren (Blut, andere Gewebe)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473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69334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Entnahme Bluttupfer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34" y="1025524"/>
            <a:ext cx="6568724" cy="507047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328464" y="2846503"/>
            <a:ext cx="4541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Tupfer aus Plastikröhrchen entnehmen und tief in den Schnitt stecken 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mehrfach drehen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294598" y="1328204"/>
            <a:ext cx="4275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Tiefer Schnitt in die Keule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66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69334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/>
              <a:t>Entnahme Bluttupfer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34" y="846666"/>
            <a:ext cx="7066844" cy="530013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836464" y="2364965"/>
            <a:ext cx="3839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Watte soll deutlich verfärbt sein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836464" y="1100462"/>
            <a:ext cx="4275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Tupfer rausziehen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666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69334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/>
              <a:t>Entnahme Bluttupfer 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71" y="1176337"/>
            <a:ext cx="6299200" cy="47244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299" y="2141538"/>
            <a:ext cx="5012266" cy="375919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807201" y="1017049"/>
            <a:ext cx="5012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Tupfer zurück in Plastikröhrchen schieben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185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9720054" y="6358782"/>
            <a:ext cx="2188181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990600" y="172993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latin typeface="+mj-lt"/>
              </a:rPr>
              <a:t>Verfahrensweise Landkreis Deggendorf</a:t>
            </a:r>
            <a:endParaRPr lang="de-DE" sz="3600" b="1" dirty="0">
              <a:latin typeface="+mj-lt"/>
            </a:endParaRPr>
          </a:p>
        </p:txBody>
      </p:sp>
      <p:sp>
        <p:nvSpPr>
          <p:cNvPr id="8" name="Rechteck 1"/>
          <p:cNvSpPr>
            <a:spLocks noChangeArrowheads="1"/>
          </p:cNvSpPr>
          <p:nvPr/>
        </p:nvSpPr>
        <p:spPr bwMode="auto">
          <a:xfrm>
            <a:off x="412788" y="964101"/>
            <a:ext cx="7148512" cy="986367"/>
          </a:xfrm>
          <a:prstGeom prst="rect">
            <a:avLst/>
          </a:prstGeom>
          <a:solidFill>
            <a:srgbClr val="70AD47"/>
          </a:solidFill>
          <a:ln w="12700" algn="ctr">
            <a:solidFill>
              <a:srgbClr val="507E3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de-DE" altLang="de-DE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Monitoring-Phase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de-DE" altLang="de-DE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(noch kein ASP-gefährdeter Bezirk)</a:t>
            </a:r>
            <a:endParaRPr kumimoji="0" lang="de-DE" altLang="de-DE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" name="Rechteck 4"/>
          <p:cNvSpPr>
            <a:spLocks noChangeArrowheads="1"/>
          </p:cNvSpPr>
          <p:nvPr/>
        </p:nvSpPr>
        <p:spPr bwMode="auto">
          <a:xfrm>
            <a:off x="7899401" y="952498"/>
            <a:ext cx="3953932" cy="986367"/>
          </a:xfrm>
          <a:prstGeom prst="rect">
            <a:avLst/>
          </a:prstGeom>
          <a:solidFill>
            <a:srgbClr val="FF0000"/>
          </a:solidFill>
          <a:ln w="12700" algn="ctr">
            <a:solidFill>
              <a:srgbClr val="507E3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de-DE" altLang="de-DE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ASP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de-DE" altLang="de-DE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Gefährdeter Bezirk</a:t>
            </a:r>
            <a:endParaRPr kumimoji="0" lang="de-DE" altLang="de-DE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" name="Rechteck 2"/>
          <p:cNvSpPr>
            <a:spLocks noChangeArrowheads="1"/>
          </p:cNvSpPr>
          <p:nvPr/>
        </p:nvSpPr>
        <p:spPr bwMode="auto">
          <a:xfrm>
            <a:off x="352955" y="2157535"/>
            <a:ext cx="3406245" cy="1299114"/>
          </a:xfrm>
          <a:prstGeom prst="rect">
            <a:avLst/>
          </a:prstGeom>
          <a:solidFill>
            <a:srgbClr val="70AD47"/>
          </a:solidFill>
          <a:ln w="12700" algn="ctr">
            <a:solidFill>
              <a:srgbClr val="507E3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de-DE" altLang="de-DE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Einzeltierfunde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de-DE" altLang="de-DE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Keine </a:t>
            </a:r>
            <a:r>
              <a:rPr kumimoji="0" lang="de-DE" altLang="de-DE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besondere Auffälligkeiten / Fallwild</a:t>
            </a:r>
            <a:br>
              <a:rPr kumimoji="0" lang="de-DE" altLang="de-DE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endParaRPr kumimoji="0" lang="de-DE" altLang="de-DE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28215" y="3403429"/>
            <a:ext cx="3395134" cy="31700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de-DE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Bergen </a:t>
            </a:r>
            <a:r>
              <a:rPr lang="de-DE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Tieres durch </a:t>
            </a:r>
            <a:r>
              <a:rPr lang="de-DE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Jäger</a:t>
            </a:r>
            <a:endParaRPr lang="de-DE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Notfallset </a:t>
            </a:r>
            <a:r>
              <a:rPr lang="de-D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 Landratsamt ist </a:t>
            </a:r>
            <a:r>
              <a:rPr lang="de-DE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über Hegeringleiter abzurufen</a:t>
            </a:r>
          </a:p>
          <a:p>
            <a:pPr marL="177800" lvl="0" indent="-177800">
              <a:buFont typeface="Arial" panose="020B0604020202020204" pitchFamily="34" charset="0"/>
              <a:buChar char="•"/>
            </a:pPr>
            <a:r>
              <a:rPr lang="de-DE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 des Tierkörpers durch </a:t>
            </a:r>
            <a:r>
              <a:rPr lang="de-D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Jäger an </a:t>
            </a:r>
            <a:r>
              <a:rPr lang="de-DE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ZTS</a:t>
            </a:r>
          </a:p>
          <a:p>
            <a:pPr marL="177800" lvl="0" indent="-177800">
              <a:buFont typeface="Arial" panose="020B0604020202020204" pitchFamily="34" charset="0"/>
              <a:buChar char="•"/>
            </a:pPr>
            <a:r>
              <a:rPr lang="de-DE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</a:t>
            </a:r>
            <a:r>
              <a:rPr lang="de-D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Landratsamt / Veterinäramt</a:t>
            </a:r>
            <a:endParaRPr lang="de-DE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7800" lvl="0" indent="-177800">
              <a:buFont typeface="Arial" panose="020B0604020202020204" pitchFamily="34" charset="0"/>
              <a:buChar char="•"/>
            </a:pPr>
            <a:r>
              <a:rPr lang="de-DE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Verbringen einer </a:t>
            </a:r>
            <a:r>
              <a:rPr lang="de-DE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Bluttupferprobe</a:t>
            </a:r>
            <a:r>
              <a:rPr lang="de-DE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Landratsamt / </a:t>
            </a:r>
            <a:r>
              <a:rPr lang="de-D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de-DE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eterinäramt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106502" y="3448273"/>
            <a:ext cx="3488267" cy="28623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</a:t>
            </a:r>
            <a:r>
              <a:rPr lang="de-D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Landratsamt / Veterinäramt  </a:t>
            </a:r>
          </a:p>
          <a:p>
            <a:r>
              <a:rPr lang="de-DE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außerhalb der Dienstzeiten über Polizeidienststelle Deggendorf</a:t>
            </a:r>
          </a:p>
          <a:p>
            <a:endParaRPr lang="de-DE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7800" lvl="0" indent="-177800">
              <a:buFont typeface="Arial" panose="020B0604020202020204" pitchFamily="34" charset="0"/>
              <a:buChar char="•"/>
            </a:pPr>
            <a:r>
              <a:rPr lang="de-DE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Bergen </a:t>
            </a:r>
            <a:r>
              <a:rPr lang="de-DE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Tieres durch </a:t>
            </a:r>
            <a:r>
              <a:rPr lang="de-DE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Jäger in Zusammenarbeit mit dem Veterinäramt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Koordination und Unterstützung vor Ort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Organisation Abtransport</a:t>
            </a:r>
            <a:endParaRPr lang="de-DE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hteck 12"/>
          <p:cNvSpPr>
            <a:spLocks noChangeArrowheads="1"/>
          </p:cNvSpPr>
          <p:nvPr/>
        </p:nvSpPr>
        <p:spPr bwMode="auto">
          <a:xfrm>
            <a:off x="7899401" y="2157535"/>
            <a:ext cx="2463800" cy="1542398"/>
          </a:xfrm>
          <a:prstGeom prst="rect">
            <a:avLst/>
          </a:prstGeom>
          <a:solidFill>
            <a:srgbClr val="FF0000"/>
          </a:solidFill>
          <a:ln w="12700" algn="ctr">
            <a:solidFill>
              <a:srgbClr val="507E3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de-DE" altLang="de-D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Tote Wildschweine /  </a:t>
            </a:r>
            <a:br>
              <a:rPr kumimoji="0" lang="de-DE" altLang="de-D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kumimoji="0" lang="de-DE" altLang="de-D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Erlegte Wildschweine mit auffälligen Merkmalen</a:t>
            </a:r>
            <a:endParaRPr kumimoji="0" lang="de-DE" altLang="de-DE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960123" y="3663088"/>
            <a:ext cx="2463800" cy="255454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Aktivierung des </a:t>
            </a:r>
            <a:r>
              <a:rPr lang="de-DE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„Bergeteams“ </a:t>
            </a: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Landratsamtes über das Veterinäramt oder die untere Jagdbehörde </a:t>
            </a:r>
          </a:p>
        </p:txBody>
      </p:sp>
      <p:sp>
        <p:nvSpPr>
          <p:cNvPr id="18" name="Rechteck 15"/>
          <p:cNvSpPr>
            <a:spLocks noChangeArrowheads="1"/>
          </p:cNvSpPr>
          <p:nvPr/>
        </p:nvSpPr>
        <p:spPr bwMode="auto">
          <a:xfrm>
            <a:off x="10423923" y="2157535"/>
            <a:ext cx="1484312" cy="1505553"/>
          </a:xfrm>
          <a:prstGeom prst="rect">
            <a:avLst/>
          </a:prstGeom>
          <a:solidFill>
            <a:srgbClr val="FFC000"/>
          </a:solidFill>
          <a:ln w="12700" algn="ctr">
            <a:solidFill>
              <a:srgbClr val="507E3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de-DE" altLang="de-D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Erlegte </a:t>
            </a:r>
            <a:r>
              <a:rPr kumimoji="0" lang="de-DE" altLang="de-DE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Wild-schweine</a:t>
            </a:r>
            <a:r>
              <a:rPr kumimoji="0" lang="de-DE" altLang="de-D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endParaRPr kumimoji="0" lang="de-DE" altLang="de-DE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cxnSp>
        <p:nvCxnSpPr>
          <p:cNvPr id="22" name="Gerader Verbinder 21"/>
          <p:cNvCxnSpPr>
            <a:endCxn id="10" idx="0"/>
          </p:cNvCxnSpPr>
          <p:nvPr/>
        </p:nvCxnSpPr>
        <p:spPr>
          <a:xfrm flipH="1">
            <a:off x="2056078" y="1938865"/>
            <a:ext cx="1322" cy="2186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5"/>
          <p:cNvGrpSpPr/>
          <p:nvPr/>
        </p:nvGrpSpPr>
        <p:grpSpPr>
          <a:xfrm>
            <a:off x="4149970" y="1938865"/>
            <a:ext cx="3488267" cy="1488904"/>
            <a:chOff x="4011877" y="1938865"/>
            <a:chExt cx="3488267" cy="1488904"/>
          </a:xfrm>
        </p:grpSpPr>
        <p:sp>
          <p:nvSpPr>
            <p:cNvPr id="11" name="Rechteck 3"/>
            <p:cNvSpPr>
              <a:spLocks noChangeArrowheads="1"/>
            </p:cNvSpPr>
            <p:nvPr/>
          </p:nvSpPr>
          <p:spPr bwMode="auto">
            <a:xfrm>
              <a:off x="4011877" y="2128655"/>
              <a:ext cx="3488267" cy="1299114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rgbClr val="507E3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Anzahl Fundtiere &gt; 1 </a:t>
              </a:r>
              <a:r>
                <a:rPr kumimoji="0" lang="de-DE" altLang="de-DE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ohne klaren Hinweis auf Todesursache</a:t>
              </a:r>
              <a:endParaRPr kumimoji="0" lang="de-DE" altLang="de-DE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7" name="Gerader Verbinder 26"/>
            <p:cNvCxnSpPr/>
            <p:nvPr/>
          </p:nvCxnSpPr>
          <p:spPr>
            <a:xfrm flipH="1">
              <a:off x="5756011" y="1938865"/>
              <a:ext cx="1322" cy="21867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Gerader Verbinder 27"/>
          <p:cNvCxnSpPr/>
          <p:nvPr/>
        </p:nvCxnSpPr>
        <p:spPr>
          <a:xfrm flipH="1">
            <a:off x="9203268" y="1924425"/>
            <a:ext cx="1322" cy="2186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>
          <a:xfrm flipH="1">
            <a:off x="11164757" y="1930597"/>
            <a:ext cx="1322" cy="2186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126488" y="2010421"/>
            <a:ext cx="3762319" cy="4653532"/>
          </a:xfrm>
          <a:prstGeom prst="rect">
            <a:avLst/>
          </a:prstGeom>
          <a:noFill/>
          <a:ln w="311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254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7" grpId="0" animBg="1"/>
      <p:bldP spid="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69334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Kennzeichnung Sau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846668"/>
            <a:ext cx="6163733" cy="46228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599" y="846667"/>
            <a:ext cx="4969934" cy="471593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30200" y="5649883"/>
            <a:ext cx="6163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Schnitt hinter der  Achillessehne (</a:t>
            </a:r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einhessen</a:t>
            </a:r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689431" y="5556750"/>
            <a:ext cx="4359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Wildursprungsmarke einziehen 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756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69334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Verpackung Probe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846667"/>
            <a:ext cx="6383867" cy="47879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6199" y="846667"/>
            <a:ext cx="3657600" cy="42926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89467" y="5830298"/>
            <a:ext cx="6163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Abriss an der Wildursprungsmarke entfernen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26868" y="5319609"/>
            <a:ext cx="4301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Abriss gemeinsam mit Bluttupfer in  Tüte geben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163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69334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Verpackung Probe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33" y="846667"/>
            <a:ext cx="6908800" cy="51816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3800" y="922865"/>
            <a:ext cx="4360333" cy="410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8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69334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Verpackung Probe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865" y="846667"/>
            <a:ext cx="4951959" cy="52655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349" y="2246942"/>
            <a:ext cx="3757450" cy="386531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875867" y="846667"/>
            <a:ext cx="5596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Tüte in 2. Tüte verpacken und sicher bei Seite legen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88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69334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Verpackung Tierkörper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933" y="985837"/>
            <a:ext cx="8331200" cy="51054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287933" y="1075267"/>
            <a:ext cx="2589742" cy="52937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Grundsätzlich gilt:</a:t>
            </a:r>
          </a:p>
          <a:p>
            <a:pPr algn="ctr"/>
            <a:endParaRPr lang="de-DE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Verpackung des Tierkörpers so nahe wie möglich am Fundort, um so wenig wie möglich Keime zu verschleppen</a:t>
            </a:r>
            <a:endParaRPr lang="de-DE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470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69334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Verpackung Tierkörper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050" y="846666"/>
            <a:ext cx="7169150" cy="537686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515350" y="983469"/>
            <a:ext cx="3000375" cy="40934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Wenn erforderlich:</a:t>
            </a:r>
          </a:p>
          <a:p>
            <a:pPr algn="ctr"/>
            <a:endParaRPr lang="de-DE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Tierkörper mit den vorhandenen Bergehilfen soweit nötig bewegen, bis ein Einpacken  möglich ist</a:t>
            </a:r>
            <a:endParaRPr lang="de-DE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189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69334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Verpackung Tierkörper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5416" y="1023408"/>
            <a:ext cx="6915150" cy="503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69334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Verpackung Tierkörper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789282"/>
            <a:ext cx="7367058" cy="549851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111067" y="789282"/>
            <a:ext cx="393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Mülltüte mit angefallenem Abfall mit in Bergesack entsorgen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111065" y="5091635"/>
            <a:ext cx="37126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Bergesack vollständig verschließen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111065" y="2620552"/>
            <a:ext cx="3923239" cy="22467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WICHTIG: Auch Cuttermesser von </a:t>
            </a:r>
            <a:r>
              <a:rPr lang="de-D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eprobung mit entsorgen – nicht zurück in Probentüte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403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69334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Abtransport Tierkörper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174" y="966787"/>
            <a:ext cx="7305675" cy="51435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7673" y="966787"/>
            <a:ext cx="3981452" cy="278393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1304" y="3870837"/>
            <a:ext cx="2772045" cy="263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0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206905"/>
            <a:ext cx="10515600" cy="854074"/>
          </a:xfrm>
        </p:spPr>
        <p:txBody>
          <a:bodyPr>
            <a:normAutofit/>
          </a:bodyPr>
          <a:lstStyle/>
          <a:p>
            <a:r>
              <a:rPr lang="de-DE" dirty="0" smtClean="0"/>
              <a:t>Material Bergung und Verpackung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890162" y="6143770"/>
            <a:ext cx="293404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486" y="1176088"/>
            <a:ext cx="6301352" cy="278631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5155" y="1176088"/>
            <a:ext cx="3878111" cy="364998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39486" y="4077509"/>
            <a:ext cx="6301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Bergewanne</a:t>
            </a:r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x an ZTS Plattling (Waagenhaus)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x Veterinäramt Deggendorf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98267" y="4941184"/>
            <a:ext cx="4893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Transportwagen</a:t>
            </a: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x an ZTS Plattling (Waagenhaus)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x Veterinäramt </a:t>
            </a:r>
          </a:p>
          <a:p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Deggendorf</a:t>
            </a:r>
            <a:endPara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912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450" y="1108399"/>
            <a:ext cx="6047318" cy="4830451"/>
          </a:xfr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18819" y="6227925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990600" y="172993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latin typeface="+mj-lt"/>
              </a:rPr>
              <a:t>Auffinden eines toten Wildschweines</a:t>
            </a:r>
            <a:endParaRPr lang="de-DE" sz="3600" b="1" dirty="0"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905625" y="1108399"/>
            <a:ext cx="4872567" cy="4678204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de-DE" sz="5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Wichtig</a:t>
            </a:r>
            <a:r>
              <a:rPr lang="de-DE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/>
            <a:endParaRPr lang="de-DE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KEIN DIREKTER KONTAKT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HUNDE FERNHALTEN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 MARKIEREN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BERGUNG EINLEITEN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51664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474" y="314325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Abtransport Tierkörper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907496"/>
            <a:ext cx="7277100" cy="532291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4825" y="907496"/>
            <a:ext cx="3649416" cy="380102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992533" y="4876800"/>
            <a:ext cx="4072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Bergesack und Handschuhe in Fahrzeug verstauen 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084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474" y="314325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Desinfektion Fundstelle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99" y="1075794"/>
            <a:ext cx="5791200" cy="415131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0041" y="931333"/>
            <a:ext cx="3043376" cy="236854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6982" y="4224337"/>
            <a:ext cx="3390900" cy="237172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72533" y="5410200"/>
            <a:ext cx="599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Zwischendesinfektion der Hände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162800" y="3469806"/>
            <a:ext cx="4555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Anlegen der </a:t>
            </a:r>
            <a:r>
              <a:rPr lang="de-D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chutzbrille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832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474" y="314325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Desinfektion Fundstelle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04" y="1053570"/>
            <a:ext cx="4530763" cy="456664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267" y="1053569"/>
            <a:ext cx="6062132" cy="454659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54504" y="5748867"/>
            <a:ext cx="480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Öffnen des Pumpzerstäubers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647267" y="5684455"/>
            <a:ext cx="480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Anlegen Schutzhandschuhe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794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0987" y="143343"/>
            <a:ext cx="7517341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Desinfektion Fundstelle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9408101" y="6247341"/>
            <a:ext cx="2076449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26" y="710610"/>
            <a:ext cx="6492874" cy="486965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3705" y="143343"/>
            <a:ext cx="2965242" cy="329029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397" y="2442309"/>
            <a:ext cx="2336119" cy="288322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90526" y="5732599"/>
            <a:ext cx="1059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Umfüllen der gebrauchsfertigen Desinfektionslösung aus Kanister 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322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474" y="161925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Desinfektion Fundstelle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807" y="991657"/>
            <a:ext cx="4954059" cy="527234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8036" y="991657"/>
            <a:ext cx="5534025" cy="364807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588036" y="4859867"/>
            <a:ext cx="5680038" cy="12003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Fundstelle und Schleifbereich großflächig mit Desinfektionslösung besprühen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07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474" y="314325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Verlassen der </a:t>
            </a:r>
            <a:r>
              <a:rPr lang="de-DE" dirty="0" err="1" smtClean="0"/>
              <a:t>fundstelle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56568" y="6401778"/>
            <a:ext cx="2819966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05" y="1160859"/>
            <a:ext cx="5451299" cy="408847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332" y="1160859"/>
            <a:ext cx="5715000" cy="42862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13267" y="5447109"/>
            <a:ext cx="5386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 Gerätschaften außer Einwegmaterial zurück in Bergeset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799668" y="5517269"/>
            <a:ext cx="6087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Schutzkleidung ablegen und entsorgen – Handschuhe zuletzt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488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474" y="374121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Verlassen der Fundstelle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43" y="1340908"/>
            <a:ext cx="5747456" cy="431059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663" y="1340908"/>
            <a:ext cx="5487812" cy="411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5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474" y="314325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Verlassen der Fundstelle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49" y="1296458"/>
            <a:ext cx="6315076" cy="41306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2"/>
          <a:stretch/>
        </p:blipFill>
        <p:spPr>
          <a:xfrm>
            <a:off x="6798732" y="1296458"/>
            <a:ext cx="4975225" cy="431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4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474" y="314325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Verlassen der Fundstelle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" y="1268941"/>
            <a:ext cx="5804958" cy="435371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616" y="1268942"/>
            <a:ext cx="5544256" cy="415819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58775" y="5707188"/>
            <a:ext cx="8548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Einmalschutzhandschuhe zuletzt entsorgen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159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474" y="314325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Verlassen der Fundstelle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190625"/>
            <a:ext cx="6536267" cy="4902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874000" y="1270000"/>
            <a:ext cx="3327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Müllsack zur Entsorgung an TBA Plattling mitnehmen</a:t>
            </a:r>
            <a:endParaRPr lang="de-DE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323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154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Markierung der Fundstelle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440" y="931861"/>
            <a:ext cx="4486627" cy="4163272"/>
          </a:xfr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1977" y="931861"/>
            <a:ext cx="6027555" cy="484240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95439" y="5212641"/>
            <a:ext cx="5553427" cy="92333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Fundort muss im Nachgang so genau wie möglich dem 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eterinäramt mitgeteilt und auf dem Probenahmeantrag vermerkt werden 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988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474" y="314325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Abschlussdesinfektion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1117864"/>
            <a:ext cx="6008158" cy="450611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09439" y="1662919"/>
            <a:ext cx="4362450" cy="327183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85774" y="5791200"/>
            <a:ext cx="4010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Händedesinfektion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754745" y="5595306"/>
            <a:ext cx="4116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Desinfektion Schuhe – ggf. andere Oberflächen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199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474" y="314325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Abschlussdesinfektion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7800" y="1183481"/>
            <a:ext cx="5383959" cy="37740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53" y="1183481"/>
            <a:ext cx="6187272" cy="44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7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474" y="314325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Verlassen Fundstelle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08" y="991658"/>
            <a:ext cx="5791200" cy="43434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318" y="991658"/>
            <a:ext cx="4955822" cy="371686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48733" y="5486400"/>
            <a:ext cx="5825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Bergeset verstauen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76317" y="4915468"/>
            <a:ext cx="527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Kofferraum verschließen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26347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074" y="146049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Anlieferung ZTS Plattling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9742" y="6399741"/>
            <a:ext cx="2329392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166" y="991658"/>
            <a:ext cx="5444633" cy="26162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754" y="3804707"/>
            <a:ext cx="3460045" cy="2595034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>
          <a:xfrm flipH="1" flipV="1">
            <a:off x="4182533" y="2299758"/>
            <a:ext cx="93980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>
            <a:off x="4652433" y="1188507"/>
            <a:ext cx="859120" cy="5984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6045766" y="710654"/>
            <a:ext cx="5875867" cy="5779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Anlieferung </a:t>
            </a:r>
            <a:r>
              <a:rPr lang="de-DE" sz="1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während der Betriebszeiten</a:t>
            </a: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Montag 6 Uhr bis Freitag 24 </a:t>
            </a:r>
            <a:r>
              <a:rPr lang="de-DE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Uhr: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"/>
            </a:pPr>
            <a:r>
              <a:rPr lang="de-DE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Anlieferung </a:t>
            </a: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direkt an Rohwarenhalle 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"/>
            </a:pP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während der Öffnungszeiten: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Montag bis Donnerstag 6:30 Uhr bis 16 Uhr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Freitag 6:30 Uhr bis 12 Uhr 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Anmeldung bei Anlieferung im Büro der ZTS 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"/>
            </a:pPr>
            <a:r>
              <a:rPr lang="de-DE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Anlieferung </a:t>
            </a: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außerhalb der Öffnungszeiten 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Anmeldung </a:t>
            </a: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 </a:t>
            </a:r>
            <a:r>
              <a:rPr lang="de-DE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Schichtleitern</a:t>
            </a:r>
            <a:br>
              <a:rPr lang="de-DE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Telefon </a:t>
            </a: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Schichtleiter: </a:t>
            </a:r>
            <a:r>
              <a:rPr lang="de-DE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09931 </a:t>
            </a: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de-DE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917223</a:t>
            </a:r>
            <a:br>
              <a:rPr lang="de-DE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09931 </a:t>
            </a: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de-DE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917236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Anlieferung </a:t>
            </a:r>
            <a:r>
              <a:rPr lang="de-DE" sz="1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außerhalb der Betriebszeiten</a:t>
            </a: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Samstag 0 Uhr bis Montag 6 Uhr: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"/>
            </a:pP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Anlieferung an Bergecontainer gleich links hinter Werkstor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"/>
            </a:pP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Toröffnung durch Mitarbeiter über Fernsteuerung: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>
              <a:lnSpc>
                <a:spcPct val="107000"/>
              </a:lnSpc>
              <a:spcAft>
                <a:spcPts val="0"/>
              </a:spcAft>
            </a:pP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Handy: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>
              <a:lnSpc>
                <a:spcPct val="107000"/>
              </a:lnSpc>
              <a:spcAft>
                <a:spcPts val="0"/>
              </a:spcAft>
            </a:pP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0173 / 6795592 Herr Raum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>
              <a:lnSpc>
                <a:spcPct val="107000"/>
              </a:lnSpc>
              <a:spcAft>
                <a:spcPts val="0"/>
              </a:spcAft>
            </a:pP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0173 / 6795591 Herr </a:t>
            </a:r>
            <a:r>
              <a:rPr lang="de-DE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Schlecht</a:t>
            </a: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"/>
            </a:pPr>
            <a:r>
              <a:rPr lang="de-DE" sz="1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Vorinformation</a:t>
            </a: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sobald Bergung eingeleitet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"/>
            </a:pPr>
            <a:r>
              <a:rPr lang="de-DE" sz="1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Anruf für Toröffnung bei Anlieferung vor Werkstor</a:t>
            </a: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Tor wird dann unmittelbar über Fernsteuerung geöffnet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10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3" y="387350"/>
            <a:ext cx="11227859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Anlieferung ZTS – </a:t>
            </a:r>
            <a:r>
              <a:rPr lang="de-DE" sz="2200" dirty="0" smtClean="0"/>
              <a:t>außerhalb betriebszeiten</a:t>
            </a:r>
            <a:endParaRPr lang="de-DE" sz="22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00" y="1604433"/>
            <a:ext cx="5350933" cy="40132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688" y="1517650"/>
            <a:ext cx="5585177" cy="418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3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474" y="314325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Anlieferung ZTS – </a:t>
            </a:r>
            <a:r>
              <a:rPr lang="de-DE" sz="2200" dirty="0">
                <a:solidFill>
                  <a:prstClr val="white"/>
                </a:solidFill>
              </a:rPr>
              <a:t>außerhalb betriebszeiten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67" y="1346199"/>
            <a:ext cx="6039556" cy="452966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134" y="1638299"/>
            <a:ext cx="5012267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2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474" y="314325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Anlieferung ZTS – </a:t>
            </a:r>
            <a:r>
              <a:rPr lang="de-DE" sz="2200" dirty="0">
                <a:solidFill>
                  <a:prstClr val="white"/>
                </a:solidFill>
              </a:rPr>
              <a:t>außerhalb betriebszeiten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34" y="1143793"/>
            <a:ext cx="6224764" cy="466857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7266" y="1841498"/>
            <a:ext cx="4859867" cy="364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9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474" y="314325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Anlieferung ZTS – </a:t>
            </a:r>
            <a:r>
              <a:rPr lang="de-DE" sz="2200" dirty="0">
                <a:solidFill>
                  <a:prstClr val="white"/>
                </a:solidFill>
              </a:rPr>
              <a:t>außerhalb betriebszeiten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67" y="1305984"/>
            <a:ext cx="5562599" cy="417194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264" y="1305985"/>
            <a:ext cx="5619043" cy="42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9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474" y="314325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Büro im ehemaligen Waagenhaus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34" y="1214967"/>
            <a:ext cx="5198533" cy="38989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600" y="1214967"/>
            <a:ext cx="4131167" cy="309837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08000" y="5393267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Waagenhaus neben 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ergecontainer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832600" y="4381009"/>
            <a:ext cx="5063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Entsorgung Verbrauchsmaterial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32600" y="4890210"/>
            <a:ext cx="485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Austausch gebrauchtes gegen neues Bergeset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32600" y="5768743"/>
            <a:ext cx="4250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Fertigstellung Probe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147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474" y="314325"/>
            <a:ext cx="10515600" cy="677333"/>
          </a:xfrm>
        </p:spPr>
        <p:txBody>
          <a:bodyPr>
            <a:normAutofit/>
          </a:bodyPr>
          <a:lstStyle/>
          <a:p>
            <a:r>
              <a:rPr lang="de-DE" dirty="0" smtClean="0"/>
              <a:t>Fertigstellung Probe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32" y="1046162"/>
            <a:ext cx="6839655" cy="512974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730067" y="1244600"/>
            <a:ext cx="35380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Vollständiges Ausfüllen des Probenantrages 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625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94867" y="885170"/>
            <a:ext cx="6519333" cy="5302905"/>
          </a:xfrm>
        </p:spPr>
        <p:txBody>
          <a:bodyPr>
            <a:noAutofit/>
          </a:bodyPr>
          <a:lstStyle/>
          <a:p>
            <a:r>
              <a:rPr lang="de-DE" sz="2800" dirty="0" smtClean="0"/>
              <a:t>Material zum </a:t>
            </a:r>
            <a:r>
              <a:rPr lang="de-DE" sz="2800" dirty="0"/>
              <a:t>hygienischen </a:t>
            </a:r>
            <a:r>
              <a:rPr lang="de-DE" sz="2800" dirty="0" smtClean="0"/>
              <a:t>Abtransport </a:t>
            </a:r>
            <a:r>
              <a:rPr lang="de-DE" sz="2800" dirty="0"/>
              <a:t>des </a:t>
            </a:r>
            <a:r>
              <a:rPr lang="de-DE" sz="2800" dirty="0" smtClean="0"/>
              <a:t>Tierkörpers</a:t>
            </a:r>
            <a:br>
              <a:rPr lang="de-DE" sz="2800" dirty="0" smtClean="0"/>
            </a:b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 12 Stück: je 1 X bei jedem </a:t>
            </a:r>
            <a:r>
              <a:rPr lang="de-DE" sz="2800" u="sng" dirty="0" smtClean="0"/>
              <a:t>Hegeringleiter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/>
              <a:t>1</a:t>
            </a:r>
            <a:r>
              <a:rPr lang="de-DE" sz="2800" dirty="0" smtClean="0"/>
              <a:t> X Ersatzsets im Veterinäramt</a:t>
            </a:r>
            <a:br>
              <a:rPr lang="de-DE" sz="2800" dirty="0" smtClean="0"/>
            </a:br>
            <a:r>
              <a:rPr lang="de-DE" sz="2800"/>
              <a:t/>
            </a:r>
            <a:br>
              <a:rPr lang="de-DE" sz="2800"/>
            </a:br>
            <a:r>
              <a:rPr lang="de-DE" sz="2800" smtClean="0"/>
              <a:t>1 </a:t>
            </a:r>
            <a:r>
              <a:rPr lang="de-DE" sz="2800" dirty="0" smtClean="0"/>
              <a:t>X Ersatzset an ZTS Plattling</a:t>
            </a:r>
            <a:endParaRPr lang="de-DE" sz="28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080" y="1035593"/>
            <a:ext cx="4853587" cy="5145215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737873" y="6340475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838201" y="211667"/>
            <a:ext cx="9922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Aktivierung  </a:t>
            </a: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de-DE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Bergeset</a:t>
            </a: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 </a:t>
            </a:r>
            <a:b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474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5799" y="238124"/>
            <a:ext cx="4240741" cy="473075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Ausfüllen </a:t>
            </a:r>
            <a:r>
              <a:rPr lang="de-DE" dirty="0" err="1" smtClean="0"/>
              <a:t>probenantrag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9643534" y="6289675"/>
            <a:ext cx="21595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49"/>
          <a:stretch/>
        </p:blipFill>
        <p:spPr>
          <a:xfrm>
            <a:off x="135467" y="1"/>
            <a:ext cx="5579533" cy="69342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15900" y="2570162"/>
            <a:ext cx="5418666" cy="39020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6443132" y="1923831"/>
            <a:ext cx="5036607" cy="6463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VOLLSTÄNDIGER NAME UND ADRESSE</a:t>
            </a:r>
          </a:p>
          <a:p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TELEFONNUMMER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Gerade Verbindung mit Pfeil 9"/>
          <p:cNvCxnSpPr>
            <a:stCxn id="7" idx="1"/>
          </p:cNvCxnSpPr>
          <p:nvPr/>
        </p:nvCxnSpPr>
        <p:spPr>
          <a:xfrm flipH="1">
            <a:off x="4978400" y="2246997"/>
            <a:ext cx="1464732" cy="6232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443132" y="3117166"/>
            <a:ext cx="5036607" cy="369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DATUMDES FUNDES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Gerade Verbindung mit Pfeil 12"/>
          <p:cNvCxnSpPr>
            <a:stCxn id="11" idx="1"/>
          </p:cNvCxnSpPr>
          <p:nvPr/>
        </p:nvCxnSpPr>
        <p:spPr>
          <a:xfrm flipH="1">
            <a:off x="5063068" y="3301832"/>
            <a:ext cx="1380064" cy="34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6443132" y="3784381"/>
            <a:ext cx="5036607" cy="6463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WEITERE ERFORDERLICHE ANGABEN ANKREUZEN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443132" y="4817158"/>
            <a:ext cx="5036607" cy="369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NUMMER WILDMARKE EINTRAGEN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Gerade Verbindung mit Pfeil 23"/>
          <p:cNvCxnSpPr>
            <a:stCxn id="23" idx="1"/>
          </p:cNvCxnSpPr>
          <p:nvPr/>
        </p:nvCxnSpPr>
        <p:spPr>
          <a:xfrm flipH="1">
            <a:off x="3945467" y="5001824"/>
            <a:ext cx="2497665" cy="25271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eschweifte Klammer rechts 26"/>
          <p:cNvSpPr/>
          <p:nvPr/>
        </p:nvSpPr>
        <p:spPr>
          <a:xfrm>
            <a:off x="5308601" y="3408267"/>
            <a:ext cx="1134532" cy="1408891"/>
          </a:xfrm>
          <a:prstGeom prst="righ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/>
          <p:cNvSpPr/>
          <p:nvPr/>
        </p:nvSpPr>
        <p:spPr>
          <a:xfrm>
            <a:off x="2971800" y="4512733"/>
            <a:ext cx="660400" cy="381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6443132" y="5483913"/>
            <a:ext cx="5036607" cy="6463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FUNDORT SO GENAU WIE MÖGLICH EINTRAGEN</a:t>
            </a:r>
          </a:p>
        </p:txBody>
      </p:sp>
      <p:cxnSp>
        <p:nvCxnSpPr>
          <p:cNvPr id="30" name="Gerade Verbindung mit Pfeil 29"/>
          <p:cNvCxnSpPr/>
          <p:nvPr/>
        </p:nvCxnSpPr>
        <p:spPr>
          <a:xfrm flipH="1">
            <a:off x="5194299" y="5734960"/>
            <a:ext cx="1248832" cy="1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6443131" y="1126067"/>
            <a:ext cx="12276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Seite 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504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11" grpId="0" animBg="1"/>
      <p:bldP spid="17" grpId="0" animBg="1"/>
      <p:bldP spid="23" grpId="0" animBg="1"/>
      <p:bldP spid="27" grpId="0" animBg="1"/>
      <p:bldP spid="28" grpId="0" animBg="1"/>
      <p:bldP spid="29" grpId="0" animBg="1"/>
      <p:bldP spid="3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5799" y="238124"/>
            <a:ext cx="4240741" cy="473075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Ausfüllen </a:t>
            </a:r>
            <a:r>
              <a:rPr lang="de-DE" dirty="0" err="1" smtClean="0"/>
              <a:t>probenantrag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9643534" y="6289675"/>
            <a:ext cx="21595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79"/>
          <a:stretch/>
        </p:blipFill>
        <p:spPr>
          <a:xfrm>
            <a:off x="91376" y="82164"/>
            <a:ext cx="5090224" cy="677583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494865" y="1032933"/>
            <a:ext cx="12276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Seite 2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095999" y="1580780"/>
            <a:ext cx="5036607" cy="369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Möglichkeiten für weitere Erläuterungen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4847166" y="1831827"/>
            <a:ext cx="1248832" cy="1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098" y="2179269"/>
            <a:ext cx="5468407" cy="410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6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23040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719666" y="3830892"/>
            <a:ext cx="10541000" cy="17543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Zur genauen Fundortfestlegung Rücksprache mit einem Amtstierarzt oder Mitarbeiter der unteren Jagdbehörde</a:t>
            </a:r>
            <a:endParaRPr lang="de-DE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25499" y="1210733"/>
            <a:ext cx="10541000" cy="17543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Probe so schnell wie möglich spätestens am nächsten Werktag am Landratsamt / Veterinäramt abgeben</a:t>
            </a:r>
          </a:p>
        </p:txBody>
      </p:sp>
    </p:spTree>
    <p:extLst>
      <p:ext uri="{BB962C8B-B14F-4D97-AF65-F5344CB8AC3E}">
        <p14:creationId xmlns:p14="http://schemas.microsoft.com/office/powerpoint/2010/main" val="146205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65" y="185691"/>
            <a:ext cx="5858934" cy="57912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197600" y="185691"/>
            <a:ext cx="5935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Fallwildprämie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 flipH="1" flipV="1">
            <a:off x="5613400" y="2895600"/>
            <a:ext cx="296333" cy="355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 flipV="1">
            <a:off x="5613400" y="4389966"/>
            <a:ext cx="296333" cy="355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 flipV="1">
            <a:off x="3733800" y="1710267"/>
            <a:ext cx="296333" cy="355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45400" y="801687"/>
            <a:ext cx="3361266" cy="4616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6650566" y="5537200"/>
            <a:ext cx="5350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Antragsformulare liegen im Waagenhaus an der ZTS aus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Veterinäramt Deggendorf 2018_Stand 17. März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342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793999" y="140956"/>
            <a:ext cx="5935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Tierfund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Kataster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48734" y="914400"/>
            <a:ext cx="6612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www.tierfund-kataster.de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Grafik 10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2734" y="914400"/>
            <a:ext cx="6112934" cy="517313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134" y="1626289"/>
            <a:ext cx="5379314" cy="4461244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 flipH="1" flipV="1">
            <a:off x="3996267" y="2810933"/>
            <a:ext cx="575733" cy="5503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Veterinäramt Deggendorf 2018_Stand 17. März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130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829417" y="6382168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721" y="3221567"/>
            <a:ext cx="4011226" cy="31242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941" y="424922"/>
            <a:ext cx="3554251" cy="32258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850" y="2344766"/>
            <a:ext cx="5619750" cy="3751762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088467" y="304800"/>
            <a:ext cx="6697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Vielen Dank für Ihre Aufmerksamkeit</a:t>
            </a:r>
            <a:endParaRPr lang="de-DE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752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324" y="441853"/>
            <a:ext cx="4924425" cy="48154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Inhalt „bergeset“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95324" y="6230408"/>
            <a:ext cx="2962276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9"/>
          <a:stretch/>
        </p:blipFill>
        <p:spPr>
          <a:xfrm>
            <a:off x="257174" y="1569507"/>
            <a:ext cx="6070727" cy="3850218"/>
          </a:xfr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7188200" y="761999"/>
            <a:ext cx="4809067" cy="5833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e-DE" sz="1600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344968"/>
              </p:ext>
            </p:extLst>
          </p:nvPr>
        </p:nvGraphicFramePr>
        <p:xfrm>
          <a:off x="6572251" y="240772"/>
          <a:ext cx="5276850" cy="6332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6850">
                  <a:extLst>
                    <a:ext uri="{9D8B030D-6E8A-4147-A177-3AD203B41FA5}">
                      <a16:colId xmlns:a16="http://schemas.microsoft.com/office/drawing/2014/main" val="3248335040"/>
                    </a:ext>
                  </a:extLst>
                </a:gridCol>
              </a:tblGrid>
              <a:tr h="721514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Schutzkleidung und Ausrüstung </a:t>
                      </a:r>
                    </a:p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für 3 Personen</a:t>
                      </a:r>
                      <a:endParaRPr lang="de-DE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1992025"/>
                  </a:ext>
                </a:extLst>
              </a:tr>
              <a:tr h="35939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Einmalschutzanzüge</a:t>
                      </a:r>
                      <a:endParaRPr lang="de-DE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926900"/>
                  </a:ext>
                </a:extLst>
              </a:tr>
              <a:tr h="35939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Stiefelüberzieher</a:t>
                      </a:r>
                      <a:endParaRPr lang="de-DE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8711116"/>
                  </a:ext>
                </a:extLst>
              </a:tr>
              <a:tr h="35939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Einmalhandschuhe</a:t>
                      </a:r>
                      <a:endParaRPr lang="de-DE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098350"/>
                  </a:ext>
                </a:extLst>
              </a:tr>
              <a:tr h="35939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Stabile Gummihandschuhe</a:t>
                      </a:r>
                      <a:endParaRPr lang="de-DE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367413"/>
                  </a:ext>
                </a:extLst>
              </a:tr>
              <a:tr h="35939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Bergesack</a:t>
                      </a:r>
                      <a:endParaRPr lang="de-DE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429723"/>
                  </a:ext>
                </a:extLst>
              </a:tr>
              <a:tr h="35939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Bergehilfe</a:t>
                      </a:r>
                      <a:endParaRPr lang="de-DE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871707"/>
                  </a:ext>
                </a:extLst>
              </a:tr>
              <a:tr h="35939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Schlepptuch</a:t>
                      </a:r>
                      <a:endParaRPr lang="de-DE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4697275"/>
                  </a:ext>
                </a:extLst>
              </a:tr>
              <a:tr h="35939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Pumpzerstäuber</a:t>
                      </a:r>
                      <a:r>
                        <a:rPr lang="de-DE" sz="16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/ Trichter</a:t>
                      </a:r>
                      <a:endParaRPr lang="de-DE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9445741"/>
                  </a:ext>
                </a:extLst>
              </a:tr>
              <a:tr h="401203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Kanister mit vorgemischtem Desinfektionsmittel zur Fundstellendesinfektion</a:t>
                      </a:r>
                      <a:endParaRPr lang="de-DE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840596"/>
                  </a:ext>
                </a:extLst>
              </a:tr>
              <a:tr h="35939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Schutzbrille / FFP</a:t>
                      </a:r>
                      <a:r>
                        <a:rPr lang="de-DE" sz="16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2 Maske</a:t>
                      </a:r>
                      <a:endParaRPr lang="de-DE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838632"/>
                  </a:ext>
                </a:extLst>
              </a:tr>
              <a:tr h="35939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Desinfektionsmittel</a:t>
                      </a:r>
                      <a:r>
                        <a:rPr lang="de-DE" sz="16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für Hände und Schuhwerk</a:t>
                      </a:r>
                      <a:endParaRPr lang="de-DE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680147"/>
                  </a:ext>
                </a:extLst>
              </a:tr>
              <a:tr h="3593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Gewebeplane</a:t>
                      </a:r>
                      <a:endParaRPr lang="de-DE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026300"/>
                  </a:ext>
                </a:extLst>
              </a:tr>
              <a:tr h="3593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Trassierband</a:t>
                      </a:r>
                      <a:endParaRPr lang="de-DE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917992"/>
                  </a:ext>
                </a:extLst>
              </a:tr>
              <a:tr h="3593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Probenahmeset</a:t>
                      </a:r>
                      <a:endParaRPr lang="de-DE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772294"/>
                  </a:ext>
                </a:extLst>
              </a:tr>
              <a:tr h="3593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Müllsäcke / Klebeband / </a:t>
                      </a:r>
                      <a:r>
                        <a:rPr lang="de-DE" sz="16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Cuttermesser</a:t>
                      </a:r>
                      <a:endParaRPr lang="de-DE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685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62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154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Vorbereitung am Fahrzeug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59567" y="6433609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902" y="1051057"/>
            <a:ext cx="5390444" cy="404680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" y="1051057"/>
            <a:ext cx="5892801" cy="441960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79400" y="5527367"/>
            <a:ext cx="6129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Müllsack am Fahrzeug </a:t>
            </a:r>
          </a:p>
          <a:p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Müllsack mitnehmen zur Fundstelle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484902" y="5527366"/>
            <a:ext cx="6129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Gewebeplane zum Auslegen am Fahrzeug</a:t>
            </a:r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546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154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Vorbereitung am Fahrzeug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95766" y="6255808"/>
            <a:ext cx="2743200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33" y="1000584"/>
            <a:ext cx="6252020" cy="4689015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936" y="1000585"/>
            <a:ext cx="5156998" cy="386774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613264" y="5079624"/>
            <a:ext cx="5341669" cy="16212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Beispiel:  Transport im Kofferraum</a:t>
            </a:r>
          </a:p>
          <a:p>
            <a:pPr>
              <a:lnSpc>
                <a:spcPct val="150000"/>
              </a:lnSpc>
            </a:pPr>
            <a:r>
              <a:rPr lang="de-DE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Besser:  Transport im Hänger oder Heckträger</a:t>
            </a:r>
            <a:endParaRPr lang="de-DE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176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154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Anlegen der Schutzkleidung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861166" y="6359174"/>
            <a:ext cx="6672865" cy="365125"/>
          </a:xfrm>
        </p:spPr>
        <p:txBody>
          <a:bodyPr/>
          <a:lstStyle/>
          <a:p>
            <a:pPr algn="ctr"/>
            <a:r>
              <a:rPr lang="de-DE" smtClean="0"/>
              <a:t>Veterinäramt Deggendorf 2018_Stand 17. März 2018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25" y="846668"/>
            <a:ext cx="4392083" cy="585611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7598" y="846668"/>
            <a:ext cx="4541001" cy="41402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197598" y="5342467"/>
            <a:ext cx="4512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Einwegoverall</a:t>
            </a:r>
            <a:endParaRPr lang="de-DE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964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1144</Words>
  <Application>Microsoft Office PowerPoint</Application>
  <PresentationFormat>Breitbild</PresentationFormat>
  <Paragraphs>254</Paragraphs>
  <Slides>55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55</vt:i4>
      </vt:variant>
    </vt:vector>
  </HeadingPairs>
  <TitlesOfParts>
    <vt:vector size="63" baseType="lpstr">
      <vt:lpstr>Arial</vt:lpstr>
      <vt:lpstr>Bookman Old Style</vt:lpstr>
      <vt:lpstr>Calibri</vt:lpstr>
      <vt:lpstr>Rockwell</vt:lpstr>
      <vt:lpstr>Symbol</vt:lpstr>
      <vt:lpstr>Times New Roman</vt:lpstr>
      <vt:lpstr>Wingdings</vt:lpstr>
      <vt:lpstr>Damask</vt:lpstr>
      <vt:lpstr>Afrikanische Schweinepest</vt:lpstr>
      <vt:lpstr>PowerPoint-Präsentation</vt:lpstr>
      <vt:lpstr>PowerPoint-Präsentation</vt:lpstr>
      <vt:lpstr>Markierung der Fundstelle</vt:lpstr>
      <vt:lpstr>Material zum hygienischen Abtransport des Tierkörpers   12 Stück: je 1 X bei jedem Hegeringleiter  1 X Ersatzsets im Veterinäramt  1 X Ersatzset an ZTS Plattling</vt:lpstr>
      <vt:lpstr>Inhalt „bergeset“</vt:lpstr>
      <vt:lpstr>Vorbereitung am Fahrzeug</vt:lpstr>
      <vt:lpstr>Vorbereitung am Fahrzeug</vt:lpstr>
      <vt:lpstr>Anlegen der Schutzkleidung</vt:lpstr>
      <vt:lpstr>Anlegen der Schutzkleidung</vt:lpstr>
      <vt:lpstr>Mitzunehmendes material zur Fundstelle</vt:lpstr>
      <vt:lpstr>Material Probenahme</vt:lpstr>
      <vt:lpstr>Vorbereitung Probenahme am Fahrzeug</vt:lpstr>
      <vt:lpstr>Rückkehr zur Fundstelle</vt:lpstr>
      <vt:lpstr>Probenahme </vt:lpstr>
      <vt:lpstr>Entnhame Bluttupfer </vt:lpstr>
      <vt:lpstr>Entnahme Bluttupfer </vt:lpstr>
      <vt:lpstr>Entnahme Bluttupfer </vt:lpstr>
      <vt:lpstr>Entnahme Bluttupfer  </vt:lpstr>
      <vt:lpstr>Kennzeichnung Sau</vt:lpstr>
      <vt:lpstr>Verpackung Probe</vt:lpstr>
      <vt:lpstr>Verpackung Probe</vt:lpstr>
      <vt:lpstr>Verpackung Probe</vt:lpstr>
      <vt:lpstr>Verpackung Tierkörper</vt:lpstr>
      <vt:lpstr>Verpackung Tierkörper</vt:lpstr>
      <vt:lpstr>Verpackung Tierkörper</vt:lpstr>
      <vt:lpstr>Verpackung Tierkörper</vt:lpstr>
      <vt:lpstr>Abtransport Tierkörper</vt:lpstr>
      <vt:lpstr>Material Bergung und Verpackung</vt:lpstr>
      <vt:lpstr>Abtransport Tierkörper</vt:lpstr>
      <vt:lpstr>Desinfektion Fundstelle</vt:lpstr>
      <vt:lpstr>Desinfektion Fundstelle </vt:lpstr>
      <vt:lpstr>Desinfektion Fundstelle</vt:lpstr>
      <vt:lpstr>Desinfektion Fundstelle</vt:lpstr>
      <vt:lpstr>Verlassen der fundstelle</vt:lpstr>
      <vt:lpstr>Verlassen der Fundstelle</vt:lpstr>
      <vt:lpstr>Verlassen der Fundstelle </vt:lpstr>
      <vt:lpstr>Verlassen der Fundstelle</vt:lpstr>
      <vt:lpstr>Verlassen der Fundstelle</vt:lpstr>
      <vt:lpstr>Abschlussdesinfektion </vt:lpstr>
      <vt:lpstr>Abschlussdesinfektion </vt:lpstr>
      <vt:lpstr>Verlassen Fundstelle </vt:lpstr>
      <vt:lpstr>Anlieferung ZTS Plattling </vt:lpstr>
      <vt:lpstr>Anlieferung ZTS – außerhalb betriebszeiten</vt:lpstr>
      <vt:lpstr>Anlieferung ZTS – außerhalb betriebszeiten</vt:lpstr>
      <vt:lpstr>Anlieferung ZTS – außerhalb betriebszeiten</vt:lpstr>
      <vt:lpstr>Anlieferung ZTS – außerhalb betriebszeiten</vt:lpstr>
      <vt:lpstr>Büro im ehemaligen Waagenhaus</vt:lpstr>
      <vt:lpstr>Fertigstellung Probe</vt:lpstr>
      <vt:lpstr>Ausfüllen probenantrag</vt:lpstr>
      <vt:lpstr>Ausfüllen probenantrag</vt:lpstr>
      <vt:lpstr>PowerPoint-Präsentation</vt:lpstr>
      <vt:lpstr>PowerPoint-Präsentation</vt:lpstr>
      <vt:lpstr>PowerPoint-Präsentation</vt:lpstr>
      <vt:lpstr>PowerPoint-Präsentation</vt:lpstr>
    </vt:vector>
  </TitlesOfParts>
  <Company>Landratsamt Deggendorf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Afrikanische Schweinepest</dc:title>
  <dc:creator>SGL SG34 Pfestorf S.</dc:creator>
  <cp:lastModifiedBy>SGL SG34 Pfestorf S.</cp:lastModifiedBy>
  <cp:revision>108</cp:revision>
  <cp:lastPrinted>2018-03-14T12:27:10Z</cp:lastPrinted>
  <dcterms:created xsi:type="dcterms:W3CDTF">2018-03-13T09:57:23Z</dcterms:created>
  <dcterms:modified xsi:type="dcterms:W3CDTF">2018-03-21T14:15:08Z</dcterms:modified>
</cp:coreProperties>
</file>