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8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9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1" r:id="rId1"/>
    <p:sldMasterId id="2147483768" r:id="rId2"/>
    <p:sldMasterId id="2147483781" r:id="rId3"/>
    <p:sldMasterId id="2147483794" r:id="rId4"/>
    <p:sldMasterId id="2147483807" r:id="rId5"/>
    <p:sldMasterId id="2147484080" r:id="rId6"/>
    <p:sldMasterId id="2147484093" r:id="rId7"/>
    <p:sldMasterId id="2147484106" r:id="rId8"/>
    <p:sldMasterId id="2147484119" r:id="rId9"/>
    <p:sldMasterId id="2147484132" r:id="rId10"/>
  </p:sldMasterIdLst>
  <p:notesMasterIdLst>
    <p:notesMasterId r:id="rId53"/>
  </p:notesMasterIdLst>
  <p:sldIdLst>
    <p:sldId id="256" r:id="rId11"/>
    <p:sldId id="292" r:id="rId12"/>
    <p:sldId id="279" r:id="rId13"/>
    <p:sldId id="299" r:id="rId14"/>
    <p:sldId id="300" r:id="rId15"/>
    <p:sldId id="284" r:id="rId16"/>
    <p:sldId id="285" r:id="rId17"/>
    <p:sldId id="310" r:id="rId18"/>
    <p:sldId id="312" r:id="rId19"/>
    <p:sldId id="286" r:id="rId20"/>
    <p:sldId id="298" r:id="rId21"/>
    <p:sldId id="301" r:id="rId22"/>
    <p:sldId id="302" r:id="rId23"/>
    <p:sldId id="303" r:id="rId24"/>
    <p:sldId id="278" r:id="rId25"/>
    <p:sldId id="306" r:id="rId26"/>
    <p:sldId id="296" r:id="rId27"/>
    <p:sldId id="316" r:id="rId28"/>
    <p:sldId id="318" r:id="rId29"/>
    <p:sldId id="319" r:id="rId30"/>
    <p:sldId id="287" r:id="rId31"/>
    <p:sldId id="307" r:id="rId32"/>
    <p:sldId id="297" r:id="rId33"/>
    <p:sldId id="308" r:id="rId34"/>
    <p:sldId id="264" r:id="rId35"/>
    <p:sldId id="321" r:id="rId36"/>
    <p:sldId id="309" r:id="rId37"/>
    <p:sldId id="291" r:id="rId38"/>
    <p:sldId id="315" r:id="rId39"/>
    <p:sldId id="265" r:id="rId40"/>
    <p:sldId id="266" r:id="rId41"/>
    <p:sldId id="274" r:id="rId42"/>
    <p:sldId id="275" r:id="rId43"/>
    <p:sldId id="277" r:id="rId44"/>
    <p:sldId id="268" r:id="rId45"/>
    <p:sldId id="272" r:id="rId46"/>
    <p:sldId id="269" r:id="rId47"/>
    <p:sldId id="271" r:id="rId48"/>
    <p:sldId id="270" r:id="rId49"/>
    <p:sldId id="288" r:id="rId50"/>
    <p:sldId id="313" r:id="rId51"/>
    <p:sldId id="273" r:id="rId52"/>
  </p:sldIdLst>
  <p:sldSz cx="9144000" cy="6858000" type="screen4x3"/>
  <p:notesSz cx="6794500" cy="99187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eier Patricia" initials="PB" lastIdx="10" clrIdx="0"/>
  <p:cmAuthor id="1" name="Hufsky Stefanie" initials="SH" lastIdx="11" clrIdx="1"/>
  <p:cmAuthor id="2" name="Goller-Englberger Katrin" initials="KG" lastIdx="4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66CC"/>
    <a:srgbClr val="CCD9ED"/>
    <a:srgbClr val="CFDBF1"/>
    <a:srgbClr val="4D4D4D"/>
    <a:srgbClr val="E4EBF7"/>
    <a:srgbClr val="0077B2"/>
    <a:srgbClr val="E7F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55" autoAdjust="0"/>
    <p:restoredTop sz="72899" autoAdjust="0"/>
  </p:normalViewPr>
  <p:slideViewPr>
    <p:cSldViewPr snapToGrid="0">
      <p:cViewPr varScale="1">
        <p:scale>
          <a:sx n="71" d="100"/>
          <a:sy n="71" d="100"/>
        </p:scale>
        <p:origin x="-114" y="-282"/>
      </p:cViewPr>
      <p:guideLst>
        <p:guide orient="horz" pos="737"/>
        <p:guide orient="horz" pos="867"/>
        <p:guide orient="horz" pos="3491"/>
        <p:guide orient="horz" pos="1031"/>
        <p:guide orient="horz" pos="4187"/>
        <p:guide orient="horz" pos="4319"/>
        <p:guide pos="5592"/>
        <p:guide pos="286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slide" Target="slides/slide37.xml"/><Relationship Id="rId50" Type="http://schemas.openxmlformats.org/officeDocument/2006/relationships/slide" Target="slides/slide40.xml"/><Relationship Id="rId55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openxmlformats.org/officeDocument/2006/relationships/slide" Target="slides/slide31.xml"/><Relationship Id="rId54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slide" Target="slides/slide39.xml"/><Relationship Id="rId57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52" Type="http://schemas.openxmlformats.org/officeDocument/2006/relationships/slide" Target="slides/slide4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slide" Target="slides/slide38.xml"/><Relationship Id="rId56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1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283" cy="495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1955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645" y="0"/>
            <a:ext cx="2944283" cy="495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430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4538"/>
            <a:ext cx="4959350" cy="3719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955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1383"/>
            <a:ext cx="5435600" cy="4463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 noProof="0" smtClean="0"/>
              <a:t>Textmasterformate durch Klicken bearbeiten</a:t>
            </a:r>
          </a:p>
          <a:p>
            <a:pPr lvl="1"/>
            <a:r>
              <a:rPr lang="en-US" altLang="de-DE" noProof="0" smtClean="0"/>
              <a:t>Zweite Ebene</a:t>
            </a:r>
          </a:p>
          <a:p>
            <a:pPr lvl="2"/>
            <a:r>
              <a:rPr lang="en-US" altLang="de-DE" noProof="0" smtClean="0"/>
              <a:t>Dritte Ebene</a:t>
            </a:r>
          </a:p>
          <a:p>
            <a:pPr lvl="3"/>
            <a:r>
              <a:rPr lang="en-US" altLang="de-DE" noProof="0" smtClean="0"/>
              <a:t>Vierte Ebene</a:t>
            </a:r>
          </a:p>
          <a:p>
            <a:pPr lvl="4"/>
            <a:r>
              <a:rPr lang="en-US" altLang="de-DE" noProof="0" smtClean="0"/>
              <a:t>Fünfte Ebene</a:t>
            </a:r>
          </a:p>
        </p:txBody>
      </p:sp>
      <p:sp>
        <p:nvSpPr>
          <p:cNvPr id="1955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1044"/>
            <a:ext cx="2944283" cy="495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1955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645" y="9421044"/>
            <a:ext cx="2944283" cy="495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3D9EF315-6A14-434D-A2EA-5A039F4810AA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26724583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37492EC-EA5D-4848-96C8-0E07D9D6C2BB}" type="slidenum">
              <a:rPr lang="en-US" altLang="de-DE" smtClean="0"/>
              <a:pPr>
                <a:defRPr/>
              </a:pPr>
              <a:t>1</a:t>
            </a:fld>
            <a:endParaRPr lang="en-US" altLang="de-D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9EF315-6A14-434D-A2EA-5A039F4810AA}" type="slidenum">
              <a:rPr lang="en-US" altLang="de-DE" smtClean="0"/>
              <a:pPr>
                <a:defRPr/>
              </a:pPr>
              <a:t>24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28678884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9EF315-6A14-434D-A2EA-5A039F4810AA}" type="slidenum">
              <a:rPr lang="en-US" altLang="de-DE" smtClean="0"/>
              <a:pPr>
                <a:defRPr/>
              </a:pPr>
              <a:t>25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40470348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	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9EF315-6A14-434D-A2EA-5A039F4810AA}" type="slidenum">
              <a:rPr lang="en-US" altLang="de-DE" smtClean="0"/>
              <a:pPr>
                <a:defRPr/>
              </a:pPr>
              <a:t>27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40470348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9EF315-6A14-434D-A2EA-5A039F4810AA}" type="slidenum">
              <a:rPr lang="en-US" altLang="de-DE" smtClean="0"/>
              <a:pPr>
                <a:defRPr/>
              </a:pPr>
              <a:t>28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37852632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9EF315-6A14-434D-A2EA-5A039F4810AA}" type="slidenum">
              <a:rPr lang="en-US" altLang="de-DE" smtClean="0"/>
              <a:pPr>
                <a:defRPr/>
              </a:pPr>
              <a:t>29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32912871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E7238CA-23F7-498E-84EC-0E12939E75F8}" type="slidenum">
              <a:rPr lang="en-US" altLang="de-DE" smtClean="0">
                <a:solidFill>
                  <a:prstClr val="black"/>
                </a:solidFill>
              </a:rPr>
              <a:pPr>
                <a:defRPr/>
              </a:pPr>
              <a:t>41</a:t>
            </a:fld>
            <a:endParaRPr lang="en-US" altLang="de-DE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alt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B239E3-DD4C-45B7-B185-2FF8973CF97A}" type="slidenum">
              <a:rPr lang="en-US" altLang="de-DE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n-US" altLang="de-DE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PCU = </a:t>
            </a:r>
            <a:r>
              <a:rPr lang="de-DE" dirty="0" err="1" smtClean="0"/>
              <a:t>population</a:t>
            </a:r>
            <a:r>
              <a:rPr lang="de-DE" dirty="0" smtClean="0"/>
              <a:t> </a:t>
            </a:r>
            <a:r>
              <a:rPr lang="de-DE" dirty="0" err="1" smtClean="0"/>
              <a:t>correction</a:t>
            </a:r>
            <a:r>
              <a:rPr lang="de-DE" dirty="0" smtClean="0"/>
              <a:t> </a:t>
            </a:r>
            <a:r>
              <a:rPr lang="de-DE" dirty="0" err="1" smtClean="0"/>
              <a:t>unit</a:t>
            </a:r>
            <a:r>
              <a:rPr lang="de-DE" dirty="0" smtClean="0"/>
              <a:t>, entspricht kg Lebendmasse,</a:t>
            </a:r>
            <a:r>
              <a:rPr lang="de-DE" baseline="0" dirty="0" smtClean="0"/>
              <a:t> Vergleich mit Großvieheinheit</a:t>
            </a:r>
            <a:endParaRPr lang="de-DE" dirty="0" smtClean="0"/>
          </a:p>
          <a:p>
            <a:endParaRPr lang="de-DE" alt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31F3049-D1DD-40F9-90B7-13DFC613782F}" type="slidenum">
              <a:rPr lang="en-US" altLang="de-DE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n-US" altLang="de-DE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9EF315-6A14-434D-A2EA-5A039F4810AA}" type="slidenum">
              <a:rPr lang="en-US" altLang="de-DE" smtClean="0"/>
              <a:pPr>
                <a:defRPr/>
              </a:pPr>
              <a:t>8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42588395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3CD092-E786-4C47-AAC4-A434D69F89C2}" type="slidenum">
              <a:rPr lang="de-DE">
                <a:solidFill>
                  <a:prstClr val="black"/>
                </a:solidFill>
              </a:rPr>
              <a:pPr/>
              <a:t>12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9400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3CD092-E786-4C47-AAC4-A434D69F89C2}" type="slidenum">
              <a:rPr lang="de-DE">
                <a:solidFill>
                  <a:prstClr val="black"/>
                </a:solidFill>
              </a:rPr>
              <a:pPr/>
              <a:t>13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1664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9EF315-6A14-434D-A2EA-5A039F4810AA}" type="slidenum">
              <a:rPr lang="en-US" altLang="de-DE" smtClean="0"/>
              <a:pPr>
                <a:defRPr/>
              </a:pPr>
              <a:t>16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30252948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9EF315-6A14-434D-A2EA-5A039F4810AA}" type="slidenum">
              <a:rPr lang="en-US" altLang="de-DE" smtClean="0"/>
              <a:pPr>
                <a:defRPr/>
              </a:pPr>
              <a:t>21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13591350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9EF315-6A14-434D-A2EA-5A039F4810AA}" type="slidenum">
              <a:rPr lang="en-US" altLang="de-DE" smtClean="0"/>
              <a:pPr>
                <a:defRPr/>
              </a:pPr>
              <a:t>22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10697498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0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7" descr="LogoLebensM_Geschaeftsb_RGB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6"/>
          <a:stretch>
            <a:fillRect/>
          </a:stretch>
        </p:blipFill>
        <p:spPr bwMode="auto">
          <a:xfrm>
            <a:off x="349250" y="239713"/>
            <a:ext cx="914400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6" descr="kap_1_titelbild_160204-lgl040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6363"/>
            <a:ext cx="7769225" cy="37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ine 16"/>
          <p:cNvSpPr>
            <a:spLocks noChangeShapeType="1"/>
          </p:cNvSpPr>
          <p:nvPr userDrawn="1"/>
        </p:nvSpPr>
        <p:spPr bwMode="auto">
          <a:xfrm>
            <a:off x="7766050" y="5097463"/>
            <a:ext cx="3175" cy="1760537"/>
          </a:xfrm>
          <a:prstGeom prst="line">
            <a:avLst/>
          </a:prstGeom>
          <a:noFill/>
          <a:ln w="6350">
            <a:solidFill>
              <a:srgbClr val="B5D7E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7" name="Group 74"/>
          <p:cNvGrpSpPr>
            <a:grpSpLocks/>
          </p:cNvGrpSpPr>
          <p:nvPr userDrawn="1"/>
        </p:nvGrpSpPr>
        <p:grpSpPr bwMode="auto">
          <a:xfrm>
            <a:off x="0" y="4624388"/>
            <a:ext cx="1874838" cy="2236787"/>
            <a:chOff x="0" y="2913"/>
            <a:chExt cx="1181" cy="1409"/>
          </a:xfrm>
        </p:grpSpPr>
        <p:sp>
          <p:nvSpPr>
            <p:cNvPr id="8" name="Freeform 67"/>
            <p:cNvSpPr>
              <a:spLocks/>
            </p:cNvSpPr>
            <p:nvPr userDrawn="1"/>
          </p:nvSpPr>
          <p:spPr bwMode="auto">
            <a:xfrm>
              <a:off x="5" y="2913"/>
              <a:ext cx="1176" cy="1409"/>
            </a:xfrm>
            <a:custGeom>
              <a:avLst/>
              <a:gdLst>
                <a:gd name="T0" fmla="*/ 0 w 1176"/>
                <a:gd name="T1" fmla="*/ 0 h 1409"/>
                <a:gd name="T2" fmla="*/ 1024 w 1176"/>
                <a:gd name="T3" fmla="*/ 1409 h 1409"/>
                <a:gd name="T4" fmla="*/ 5 w 1176"/>
                <a:gd name="T5" fmla="*/ 1409 h 1409"/>
                <a:gd name="T6" fmla="*/ 0 w 1176"/>
                <a:gd name="T7" fmla="*/ 0 h 140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76" h="1409">
                  <a:moveTo>
                    <a:pt x="0" y="0"/>
                  </a:moveTo>
                  <a:cubicBezTo>
                    <a:pt x="1105" y="19"/>
                    <a:pt x="1176" y="967"/>
                    <a:pt x="1024" y="1409"/>
                  </a:cubicBezTo>
                  <a:cubicBezTo>
                    <a:pt x="514" y="1409"/>
                    <a:pt x="5" y="1409"/>
                    <a:pt x="5" y="1409"/>
                  </a:cubicBezTo>
                  <a:cubicBezTo>
                    <a:pt x="5" y="1409"/>
                    <a:pt x="2" y="704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B5D7EF">
                    <a:alpha val="0"/>
                  </a:srgbClr>
                </a:gs>
                <a:gs pos="100000">
                  <a:srgbClr val="ACCCE3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" name="Freeform 59"/>
            <p:cNvSpPr>
              <a:spLocks/>
            </p:cNvSpPr>
            <p:nvPr userDrawn="1"/>
          </p:nvSpPr>
          <p:spPr bwMode="auto">
            <a:xfrm>
              <a:off x="0" y="2913"/>
              <a:ext cx="1176" cy="1409"/>
            </a:xfrm>
            <a:custGeom>
              <a:avLst/>
              <a:gdLst>
                <a:gd name="T0" fmla="*/ 0 w 1176"/>
                <a:gd name="T1" fmla="*/ 0 h 1409"/>
                <a:gd name="T2" fmla="*/ 1024 w 1176"/>
                <a:gd name="T3" fmla="*/ 1409 h 1409"/>
                <a:gd name="T4" fmla="*/ 5 w 1176"/>
                <a:gd name="T5" fmla="*/ 1409 h 1409"/>
                <a:gd name="T6" fmla="*/ 0 w 1176"/>
                <a:gd name="T7" fmla="*/ 0 h 140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76" h="1409">
                  <a:moveTo>
                    <a:pt x="0" y="0"/>
                  </a:moveTo>
                  <a:cubicBezTo>
                    <a:pt x="1105" y="19"/>
                    <a:pt x="1176" y="967"/>
                    <a:pt x="1024" y="1409"/>
                  </a:cubicBezTo>
                  <a:cubicBezTo>
                    <a:pt x="514" y="1409"/>
                    <a:pt x="5" y="1409"/>
                    <a:pt x="5" y="1409"/>
                  </a:cubicBezTo>
                  <a:cubicBezTo>
                    <a:pt x="5" y="1409"/>
                    <a:pt x="2" y="704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" name="Freeform 64"/>
            <p:cNvSpPr>
              <a:spLocks/>
            </p:cNvSpPr>
            <p:nvPr userDrawn="1"/>
          </p:nvSpPr>
          <p:spPr bwMode="auto">
            <a:xfrm>
              <a:off x="0" y="2956"/>
              <a:ext cx="757" cy="1366"/>
            </a:xfrm>
            <a:custGeom>
              <a:avLst/>
              <a:gdLst>
                <a:gd name="T0" fmla="*/ 5 w 757"/>
                <a:gd name="T1" fmla="*/ 0 h 1366"/>
                <a:gd name="T2" fmla="*/ 557 w 757"/>
                <a:gd name="T3" fmla="*/ 1366 h 1366"/>
                <a:gd name="T4" fmla="*/ 0 w 757"/>
                <a:gd name="T5" fmla="*/ 1366 h 1366"/>
                <a:gd name="T6" fmla="*/ 5 w 757"/>
                <a:gd name="T7" fmla="*/ 0 h 136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57" h="1366">
                  <a:moveTo>
                    <a:pt x="5" y="0"/>
                  </a:moveTo>
                  <a:cubicBezTo>
                    <a:pt x="200" y="71"/>
                    <a:pt x="757" y="452"/>
                    <a:pt x="557" y="1366"/>
                  </a:cubicBezTo>
                  <a:cubicBezTo>
                    <a:pt x="278" y="1366"/>
                    <a:pt x="0" y="1366"/>
                    <a:pt x="0" y="1366"/>
                  </a:cubicBezTo>
                  <a:cubicBezTo>
                    <a:pt x="0" y="1366"/>
                    <a:pt x="2" y="683"/>
                    <a:pt x="5" y="0"/>
                  </a:cubicBezTo>
                  <a:close/>
                </a:path>
              </a:pathLst>
            </a:custGeom>
            <a:solidFill>
              <a:srgbClr val="E7F7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" name="Freeform 65"/>
            <p:cNvSpPr>
              <a:spLocks/>
            </p:cNvSpPr>
            <p:nvPr userDrawn="1"/>
          </p:nvSpPr>
          <p:spPr bwMode="auto">
            <a:xfrm>
              <a:off x="0" y="3403"/>
              <a:ext cx="710" cy="919"/>
            </a:xfrm>
            <a:custGeom>
              <a:avLst/>
              <a:gdLst>
                <a:gd name="T0" fmla="*/ 5 w 710"/>
                <a:gd name="T1" fmla="*/ 14 h 919"/>
                <a:gd name="T2" fmla="*/ 457 w 710"/>
                <a:gd name="T3" fmla="*/ 200 h 919"/>
                <a:gd name="T4" fmla="*/ 481 w 710"/>
                <a:gd name="T5" fmla="*/ 914 h 919"/>
                <a:gd name="T6" fmla="*/ 124 w 710"/>
                <a:gd name="T7" fmla="*/ 919 h 919"/>
                <a:gd name="T8" fmla="*/ 5 w 710"/>
                <a:gd name="T9" fmla="*/ 81 h 919"/>
                <a:gd name="T10" fmla="*/ 5 w 710"/>
                <a:gd name="T11" fmla="*/ 14 h 91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10" h="919">
                  <a:moveTo>
                    <a:pt x="5" y="14"/>
                  </a:moveTo>
                  <a:cubicBezTo>
                    <a:pt x="224" y="0"/>
                    <a:pt x="390" y="129"/>
                    <a:pt x="457" y="200"/>
                  </a:cubicBezTo>
                  <a:cubicBezTo>
                    <a:pt x="524" y="271"/>
                    <a:pt x="710" y="548"/>
                    <a:pt x="481" y="914"/>
                  </a:cubicBezTo>
                  <a:cubicBezTo>
                    <a:pt x="309" y="916"/>
                    <a:pt x="267" y="914"/>
                    <a:pt x="124" y="919"/>
                  </a:cubicBezTo>
                  <a:cubicBezTo>
                    <a:pt x="324" y="600"/>
                    <a:pt x="200" y="191"/>
                    <a:pt x="5" y="81"/>
                  </a:cubicBezTo>
                  <a:cubicBezTo>
                    <a:pt x="5" y="81"/>
                    <a:pt x="0" y="48"/>
                    <a:pt x="5" y="14"/>
                  </a:cubicBezTo>
                  <a:close/>
                </a:path>
              </a:pathLst>
            </a:custGeom>
            <a:solidFill>
              <a:srgbClr val="B5D7E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" name="Freeform 66"/>
            <p:cNvSpPr>
              <a:spLocks/>
            </p:cNvSpPr>
            <p:nvPr userDrawn="1"/>
          </p:nvSpPr>
          <p:spPr bwMode="auto">
            <a:xfrm>
              <a:off x="5" y="3479"/>
              <a:ext cx="419" cy="843"/>
            </a:xfrm>
            <a:custGeom>
              <a:avLst/>
              <a:gdLst>
                <a:gd name="T0" fmla="*/ 0 w 419"/>
                <a:gd name="T1" fmla="*/ 0 h 843"/>
                <a:gd name="T2" fmla="*/ 119 w 419"/>
                <a:gd name="T3" fmla="*/ 843 h 843"/>
                <a:gd name="T4" fmla="*/ 5 w 419"/>
                <a:gd name="T5" fmla="*/ 843 h 843"/>
                <a:gd name="T6" fmla="*/ 0 w 419"/>
                <a:gd name="T7" fmla="*/ 0 h 84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19" h="843">
                  <a:moveTo>
                    <a:pt x="0" y="0"/>
                  </a:moveTo>
                  <a:cubicBezTo>
                    <a:pt x="0" y="0"/>
                    <a:pt x="419" y="291"/>
                    <a:pt x="119" y="843"/>
                  </a:cubicBezTo>
                  <a:cubicBezTo>
                    <a:pt x="62" y="843"/>
                    <a:pt x="5" y="843"/>
                    <a:pt x="5" y="84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pic>
          <p:nvPicPr>
            <p:cNvPr id="13" name="Picture 70" descr="LGL_ohne_Kreis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" y="3264"/>
              <a:ext cx="436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" name="Picture 78" descr="PPT_Kopf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92"/>
          <a:stretch>
            <a:fillRect/>
          </a:stretch>
        </p:blipFill>
        <p:spPr bwMode="auto">
          <a:xfrm>
            <a:off x="4527550" y="212725"/>
            <a:ext cx="4354513" cy="101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5124" name="Rectangle 20"/>
          <p:cNvSpPr>
            <a:spLocks noGrp="1" noChangeArrowheads="1"/>
          </p:cNvSpPr>
          <p:nvPr>
            <p:ph type="ctrTitle" sz="quarter"/>
          </p:nvPr>
        </p:nvSpPr>
        <p:spPr>
          <a:xfrm>
            <a:off x="1720850" y="5245100"/>
            <a:ext cx="6007100" cy="727075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de-DE" altLang="de-DE" noProof="0" smtClean="0"/>
              <a:t>Titelheadline Arial 24 Pt</a:t>
            </a:r>
            <a:br>
              <a:rPr lang="de-DE" altLang="de-DE" noProof="0" smtClean="0"/>
            </a:br>
            <a:r>
              <a:rPr lang="de-DE" altLang="de-DE" noProof="0" smtClean="0"/>
              <a:t>Zweite Zeile Titelheadline Arial 24 Pt</a:t>
            </a:r>
          </a:p>
        </p:txBody>
      </p:sp>
      <p:sp>
        <p:nvSpPr>
          <p:cNvPr id="175125" name="Rectangle 2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708150" y="6035675"/>
            <a:ext cx="6019800" cy="660400"/>
          </a:xfrm>
        </p:spPr>
        <p:txBody>
          <a:bodyPr/>
          <a:lstStyle>
            <a:lvl1pPr algn="r">
              <a:spcBef>
                <a:spcPct val="0"/>
              </a:spcBef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altLang="de-DE" noProof="0" smtClean="0"/>
              <a:t>Untertitelmaster Arial 18 Pt</a:t>
            </a:r>
          </a:p>
          <a:p>
            <a:pPr lvl="0"/>
            <a:r>
              <a:rPr lang="de-DE" altLang="de-DE" noProof="0" smtClean="0"/>
              <a:t>Zweite Zeile Untertitelmaster Arial 18 Pt</a:t>
            </a:r>
          </a:p>
        </p:txBody>
      </p:sp>
    </p:spTree>
    <p:extLst>
      <p:ext uri="{BB962C8B-B14F-4D97-AF65-F5344CB8AC3E}">
        <p14:creationId xmlns:p14="http://schemas.microsoft.com/office/powerpoint/2010/main" val="2009098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smtClean="0"/>
              <a:t>Das neue Arzneimittelgesetz; Informationen für Tierhalter</a:t>
            </a:r>
            <a:endParaRPr lang="de-DE" altLang="de-DE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5D277E-34E1-418C-A687-0DE7F577547A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382343195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0850" y="1627188"/>
            <a:ext cx="4137025" cy="4141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40275" y="1627188"/>
            <a:ext cx="4137025" cy="4141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smtClean="0"/>
              <a:t>Das neue Arzneimittelgesetz; Informationen für Tierhalter</a:t>
            </a:r>
            <a:endParaRPr lang="de-DE" altLang="de-DE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C4A6C0-7B11-452B-B5B0-1830E6A01BA9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390554253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smtClean="0"/>
              <a:t>Das neue Arzneimittelgesetz; Informationen für Tierhalter</a:t>
            </a:r>
            <a:endParaRPr lang="de-DE" altLang="de-DE"/>
          </a:p>
        </p:txBody>
      </p:sp>
      <p:sp>
        <p:nvSpPr>
          <p:cNvPr id="8" name="Rectangle 1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2B5535-03E9-4F30-9227-619C243E80E7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322457657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smtClean="0"/>
              <a:t>Das neue Arzneimittelgesetz; Informationen für Tierhalter</a:t>
            </a:r>
            <a:endParaRPr lang="de-DE" altLang="de-DE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DF67DD-3D43-46E8-A1F4-AD3B454FFC2F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192561306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smtClean="0"/>
              <a:t>Das neue Arzneimittelgesetz; Informationen für Tierhalter</a:t>
            </a:r>
            <a:endParaRPr lang="de-DE" altLang="de-DE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7EFE1A-E599-4EF7-A441-89518F2F11FA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76893525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smtClean="0"/>
              <a:t>Das neue Arzneimittelgesetz; Informationen für Tierhalter</a:t>
            </a:r>
            <a:endParaRPr lang="de-DE" altLang="de-DE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4856EE-340B-419F-A441-A1855448B2E2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61727446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smtClean="0"/>
              <a:t>Das neue Arzneimittelgesetz; Informationen für Tierhalter</a:t>
            </a:r>
            <a:endParaRPr lang="de-DE" altLang="de-DE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D59F3B-6615-4412-B631-990CE43B7372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289294535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smtClean="0"/>
              <a:t>Das neue Arzneimittelgesetz; Informationen für Tierhalter</a:t>
            </a:r>
            <a:endParaRPr lang="de-DE" altLang="de-DE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0AEE8F-9F4D-452D-AFAB-CEB6B287F3BF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383728870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770688" y="690563"/>
            <a:ext cx="2106612" cy="5078412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0850" y="690563"/>
            <a:ext cx="6167438" cy="5078412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smtClean="0"/>
              <a:t>Das neue Arzneimittelgesetz; Informationen für Tierhalter</a:t>
            </a:r>
            <a:endParaRPr lang="de-DE" altLang="de-DE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0A6C04-2E24-4595-B564-5C8D5A8BA38B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197328898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0850" y="690563"/>
            <a:ext cx="8426450" cy="6858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50850" y="1627188"/>
            <a:ext cx="4137025" cy="4141787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740275" y="1627188"/>
            <a:ext cx="4137025" cy="19939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740275" y="3773488"/>
            <a:ext cx="4137025" cy="1995487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smtClean="0"/>
              <a:t>Das neue Arzneimittelgesetz; Informationen für Tierhalter</a:t>
            </a:r>
            <a:endParaRPr lang="de-DE" altLang="de-DE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B597F1-2B3D-4063-89B8-4FCEC49B22DF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337122123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7" descr="LogoLebensM_Geschaeftsb_RGB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6"/>
          <a:stretch>
            <a:fillRect/>
          </a:stretch>
        </p:blipFill>
        <p:spPr bwMode="auto">
          <a:xfrm>
            <a:off x="349250" y="239713"/>
            <a:ext cx="914400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6" descr="kap_1_titelbild_160204-lgl040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6363"/>
            <a:ext cx="7769225" cy="37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ine 16"/>
          <p:cNvSpPr>
            <a:spLocks noChangeShapeType="1"/>
          </p:cNvSpPr>
          <p:nvPr userDrawn="1"/>
        </p:nvSpPr>
        <p:spPr bwMode="auto">
          <a:xfrm>
            <a:off x="7766050" y="5097463"/>
            <a:ext cx="3175" cy="1760537"/>
          </a:xfrm>
          <a:prstGeom prst="line">
            <a:avLst/>
          </a:prstGeom>
          <a:noFill/>
          <a:ln w="6350">
            <a:solidFill>
              <a:srgbClr val="B5D7E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>
              <a:solidFill>
                <a:srgbClr val="000000"/>
              </a:solidFill>
            </a:endParaRPr>
          </a:p>
        </p:txBody>
      </p:sp>
      <p:grpSp>
        <p:nvGrpSpPr>
          <p:cNvPr id="7" name="Group 74"/>
          <p:cNvGrpSpPr>
            <a:grpSpLocks/>
          </p:cNvGrpSpPr>
          <p:nvPr userDrawn="1"/>
        </p:nvGrpSpPr>
        <p:grpSpPr bwMode="auto">
          <a:xfrm>
            <a:off x="0" y="4624388"/>
            <a:ext cx="1874838" cy="2236787"/>
            <a:chOff x="0" y="2913"/>
            <a:chExt cx="1181" cy="1409"/>
          </a:xfrm>
        </p:grpSpPr>
        <p:sp>
          <p:nvSpPr>
            <p:cNvPr id="8" name="Freeform 67"/>
            <p:cNvSpPr>
              <a:spLocks/>
            </p:cNvSpPr>
            <p:nvPr userDrawn="1"/>
          </p:nvSpPr>
          <p:spPr bwMode="auto">
            <a:xfrm>
              <a:off x="5" y="2913"/>
              <a:ext cx="1176" cy="1409"/>
            </a:xfrm>
            <a:custGeom>
              <a:avLst/>
              <a:gdLst>
                <a:gd name="T0" fmla="*/ 0 w 1176"/>
                <a:gd name="T1" fmla="*/ 0 h 1409"/>
                <a:gd name="T2" fmla="*/ 1024 w 1176"/>
                <a:gd name="T3" fmla="*/ 1409 h 1409"/>
                <a:gd name="T4" fmla="*/ 5 w 1176"/>
                <a:gd name="T5" fmla="*/ 1409 h 1409"/>
                <a:gd name="T6" fmla="*/ 0 w 1176"/>
                <a:gd name="T7" fmla="*/ 0 h 140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76" h="1409">
                  <a:moveTo>
                    <a:pt x="0" y="0"/>
                  </a:moveTo>
                  <a:cubicBezTo>
                    <a:pt x="1105" y="19"/>
                    <a:pt x="1176" y="967"/>
                    <a:pt x="1024" y="1409"/>
                  </a:cubicBezTo>
                  <a:cubicBezTo>
                    <a:pt x="514" y="1409"/>
                    <a:pt x="5" y="1409"/>
                    <a:pt x="5" y="1409"/>
                  </a:cubicBezTo>
                  <a:cubicBezTo>
                    <a:pt x="5" y="1409"/>
                    <a:pt x="2" y="704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B5D7EF">
                    <a:alpha val="0"/>
                  </a:srgbClr>
                </a:gs>
                <a:gs pos="100000">
                  <a:srgbClr val="ACCCE3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9" name="Freeform 59"/>
            <p:cNvSpPr>
              <a:spLocks/>
            </p:cNvSpPr>
            <p:nvPr userDrawn="1"/>
          </p:nvSpPr>
          <p:spPr bwMode="auto">
            <a:xfrm>
              <a:off x="0" y="2913"/>
              <a:ext cx="1176" cy="1409"/>
            </a:xfrm>
            <a:custGeom>
              <a:avLst/>
              <a:gdLst>
                <a:gd name="T0" fmla="*/ 0 w 1176"/>
                <a:gd name="T1" fmla="*/ 0 h 1409"/>
                <a:gd name="T2" fmla="*/ 1024 w 1176"/>
                <a:gd name="T3" fmla="*/ 1409 h 1409"/>
                <a:gd name="T4" fmla="*/ 5 w 1176"/>
                <a:gd name="T5" fmla="*/ 1409 h 1409"/>
                <a:gd name="T6" fmla="*/ 0 w 1176"/>
                <a:gd name="T7" fmla="*/ 0 h 140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76" h="1409">
                  <a:moveTo>
                    <a:pt x="0" y="0"/>
                  </a:moveTo>
                  <a:cubicBezTo>
                    <a:pt x="1105" y="19"/>
                    <a:pt x="1176" y="967"/>
                    <a:pt x="1024" y="1409"/>
                  </a:cubicBezTo>
                  <a:cubicBezTo>
                    <a:pt x="514" y="1409"/>
                    <a:pt x="5" y="1409"/>
                    <a:pt x="5" y="1409"/>
                  </a:cubicBezTo>
                  <a:cubicBezTo>
                    <a:pt x="5" y="1409"/>
                    <a:pt x="2" y="704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0" name="Freeform 64"/>
            <p:cNvSpPr>
              <a:spLocks/>
            </p:cNvSpPr>
            <p:nvPr userDrawn="1"/>
          </p:nvSpPr>
          <p:spPr bwMode="auto">
            <a:xfrm>
              <a:off x="0" y="2956"/>
              <a:ext cx="757" cy="1366"/>
            </a:xfrm>
            <a:custGeom>
              <a:avLst/>
              <a:gdLst>
                <a:gd name="T0" fmla="*/ 5 w 757"/>
                <a:gd name="T1" fmla="*/ 0 h 1366"/>
                <a:gd name="T2" fmla="*/ 557 w 757"/>
                <a:gd name="T3" fmla="*/ 1366 h 1366"/>
                <a:gd name="T4" fmla="*/ 0 w 757"/>
                <a:gd name="T5" fmla="*/ 1366 h 1366"/>
                <a:gd name="T6" fmla="*/ 5 w 757"/>
                <a:gd name="T7" fmla="*/ 0 h 136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57" h="1366">
                  <a:moveTo>
                    <a:pt x="5" y="0"/>
                  </a:moveTo>
                  <a:cubicBezTo>
                    <a:pt x="200" y="71"/>
                    <a:pt x="757" y="452"/>
                    <a:pt x="557" y="1366"/>
                  </a:cubicBezTo>
                  <a:cubicBezTo>
                    <a:pt x="278" y="1366"/>
                    <a:pt x="0" y="1366"/>
                    <a:pt x="0" y="1366"/>
                  </a:cubicBezTo>
                  <a:cubicBezTo>
                    <a:pt x="0" y="1366"/>
                    <a:pt x="2" y="683"/>
                    <a:pt x="5" y="0"/>
                  </a:cubicBezTo>
                  <a:close/>
                </a:path>
              </a:pathLst>
            </a:custGeom>
            <a:solidFill>
              <a:srgbClr val="E7F7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1" name="Freeform 65"/>
            <p:cNvSpPr>
              <a:spLocks/>
            </p:cNvSpPr>
            <p:nvPr userDrawn="1"/>
          </p:nvSpPr>
          <p:spPr bwMode="auto">
            <a:xfrm>
              <a:off x="0" y="3403"/>
              <a:ext cx="710" cy="919"/>
            </a:xfrm>
            <a:custGeom>
              <a:avLst/>
              <a:gdLst>
                <a:gd name="T0" fmla="*/ 5 w 710"/>
                <a:gd name="T1" fmla="*/ 14 h 919"/>
                <a:gd name="T2" fmla="*/ 457 w 710"/>
                <a:gd name="T3" fmla="*/ 200 h 919"/>
                <a:gd name="T4" fmla="*/ 481 w 710"/>
                <a:gd name="T5" fmla="*/ 914 h 919"/>
                <a:gd name="T6" fmla="*/ 124 w 710"/>
                <a:gd name="T7" fmla="*/ 919 h 919"/>
                <a:gd name="T8" fmla="*/ 5 w 710"/>
                <a:gd name="T9" fmla="*/ 81 h 919"/>
                <a:gd name="T10" fmla="*/ 5 w 710"/>
                <a:gd name="T11" fmla="*/ 14 h 91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10" h="919">
                  <a:moveTo>
                    <a:pt x="5" y="14"/>
                  </a:moveTo>
                  <a:cubicBezTo>
                    <a:pt x="224" y="0"/>
                    <a:pt x="390" y="129"/>
                    <a:pt x="457" y="200"/>
                  </a:cubicBezTo>
                  <a:cubicBezTo>
                    <a:pt x="524" y="271"/>
                    <a:pt x="710" y="548"/>
                    <a:pt x="481" y="914"/>
                  </a:cubicBezTo>
                  <a:cubicBezTo>
                    <a:pt x="309" y="916"/>
                    <a:pt x="267" y="914"/>
                    <a:pt x="124" y="919"/>
                  </a:cubicBezTo>
                  <a:cubicBezTo>
                    <a:pt x="324" y="600"/>
                    <a:pt x="200" y="191"/>
                    <a:pt x="5" y="81"/>
                  </a:cubicBezTo>
                  <a:cubicBezTo>
                    <a:pt x="5" y="81"/>
                    <a:pt x="0" y="48"/>
                    <a:pt x="5" y="14"/>
                  </a:cubicBezTo>
                  <a:close/>
                </a:path>
              </a:pathLst>
            </a:custGeom>
            <a:solidFill>
              <a:srgbClr val="B5D7E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2" name="Freeform 66"/>
            <p:cNvSpPr>
              <a:spLocks/>
            </p:cNvSpPr>
            <p:nvPr userDrawn="1"/>
          </p:nvSpPr>
          <p:spPr bwMode="auto">
            <a:xfrm>
              <a:off x="5" y="3479"/>
              <a:ext cx="419" cy="843"/>
            </a:xfrm>
            <a:custGeom>
              <a:avLst/>
              <a:gdLst>
                <a:gd name="T0" fmla="*/ 0 w 419"/>
                <a:gd name="T1" fmla="*/ 0 h 843"/>
                <a:gd name="T2" fmla="*/ 119 w 419"/>
                <a:gd name="T3" fmla="*/ 843 h 843"/>
                <a:gd name="T4" fmla="*/ 5 w 419"/>
                <a:gd name="T5" fmla="*/ 843 h 843"/>
                <a:gd name="T6" fmla="*/ 0 w 419"/>
                <a:gd name="T7" fmla="*/ 0 h 84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19" h="843">
                  <a:moveTo>
                    <a:pt x="0" y="0"/>
                  </a:moveTo>
                  <a:cubicBezTo>
                    <a:pt x="0" y="0"/>
                    <a:pt x="419" y="291"/>
                    <a:pt x="119" y="843"/>
                  </a:cubicBezTo>
                  <a:cubicBezTo>
                    <a:pt x="62" y="843"/>
                    <a:pt x="5" y="843"/>
                    <a:pt x="5" y="84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pic>
          <p:nvPicPr>
            <p:cNvPr id="13" name="Picture 70" descr="LGL_ohne_Kreis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" y="3264"/>
              <a:ext cx="436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" name="Picture 78" descr="PPT_Kopf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92"/>
          <a:stretch>
            <a:fillRect/>
          </a:stretch>
        </p:blipFill>
        <p:spPr bwMode="auto">
          <a:xfrm>
            <a:off x="4527550" y="212725"/>
            <a:ext cx="4354513" cy="101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5124" name="Rectangle 20"/>
          <p:cNvSpPr>
            <a:spLocks noGrp="1" noChangeArrowheads="1"/>
          </p:cNvSpPr>
          <p:nvPr>
            <p:ph type="ctrTitle" sz="quarter"/>
          </p:nvPr>
        </p:nvSpPr>
        <p:spPr>
          <a:xfrm>
            <a:off x="1720850" y="5245100"/>
            <a:ext cx="6007100" cy="727075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de-DE" altLang="de-DE" noProof="0" smtClean="0"/>
              <a:t>Titelheadline Arial 24 Pt</a:t>
            </a:r>
            <a:br>
              <a:rPr lang="de-DE" altLang="de-DE" noProof="0" smtClean="0"/>
            </a:br>
            <a:r>
              <a:rPr lang="de-DE" altLang="de-DE" noProof="0" smtClean="0"/>
              <a:t>Zweite Zeile Titelheadline Arial 24 Pt</a:t>
            </a:r>
          </a:p>
        </p:txBody>
      </p:sp>
      <p:sp>
        <p:nvSpPr>
          <p:cNvPr id="175125" name="Rectangle 2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708150" y="6035675"/>
            <a:ext cx="6019800" cy="660400"/>
          </a:xfrm>
        </p:spPr>
        <p:txBody>
          <a:bodyPr/>
          <a:lstStyle>
            <a:lvl1pPr algn="r">
              <a:spcBef>
                <a:spcPct val="0"/>
              </a:spcBef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altLang="de-DE" noProof="0" smtClean="0"/>
              <a:t>Untertitelmaster Arial 18 Pt</a:t>
            </a:r>
          </a:p>
          <a:p>
            <a:pPr lvl="0"/>
            <a:r>
              <a:rPr lang="de-DE" altLang="de-DE" noProof="0" smtClean="0"/>
              <a:t>Zweite Zeile Untertitelmaster Arial 18 Pt</a:t>
            </a:r>
          </a:p>
        </p:txBody>
      </p:sp>
    </p:spTree>
    <p:extLst>
      <p:ext uri="{BB962C8B-B14F-4D97-AF65-F5344CB8AC3E}">
        <p14:creationId xmlns:p14="http://schemas.microsoft.com/office/powerpoint/2010/main" val="641113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770688" y="690563"/>
            <a:ext cx="2106612" cy="5078412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0850" y="690563"/>
            <a:ext cx="6167438" cy="5078412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smtClean="0"/>
              <a:t>Das neue Arzneimittelgesetz; Informationen für Tierhalter</a:t>
            </a:r>
            <a:endParaRPr lang="de-DE" altLang="de-DE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19A0C4-730A-401C-9305-47D55EFC965C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211302290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smtClean="0">
                <a:solidFill>
                  <a:srgbClr val="0077B2"/>
                </a:solidFill>
              </a:rPr>
              <a:t>Das neue Arzneimittelgesetz; Informationen für Tierhalter</a:t>
            </a:r>
            <a:endParaRPr lang="de-DE" altLang="de-DE">
              <a:solidFill>
                <a:srgbClr val="0077B2"/>
              </a:solidFill>
            </a:endParaRP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92CE1B-30C9-4889-BB3A-07BF307AF618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131574744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smtClean="0">
                <a:solidFill>
                  <a:srgbClr val="0077B2"/>
                </a:solidFill>
              </a:rPr>
              <a:t>Das neue Arzneimittelgesetz; Informationen für Tierhalter</a:t>
            </a:r>
            <a:endParaRPr lang="de-DE" altLang="de-DE">
              <a:solidFill>
                <a:srgbClr val="0077B2"/>
              </a:solidFill>
            </a:endParaRP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7492DC-8086-46D2-BBBA-407812833731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259746345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0850" y="1627188"/>
            <a:ext cx="4137025" cy="4141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40275" y="1627188"/>
            <a:ext cx="4137025" cy="4141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smtClean="0">
                <a:solidFill>
                  <a:srgbClr val="0077B2"/>
                </a:solidFill>
              </a:rPr>
              <a:t>Das neue Arzneimittelgesetz; Informationen für Tierhalter</a:t>
            </a:r>
            <a:endParaRPr lang="de-DE" altLang="de-DE">
              <a:solidFill>
                <a:srgbClr val="0077B2"/>
              </a:solidFill>
            </a:endParaRP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56C84E-5539-424F-A2AD-E8C1CDE67AB2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285414358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smtClean="0">
                <a:solidFill>
                  <a:srgbClr val="0077B2"/>
                </a:solidFill>
              </a:rPr>
              <a:t>Das neue Arzneimittelgesetz; Informationen für Tierhalter</a:t>
            </a:r>
            <a:endParaRPr lang="de-DE" altLang="de-DE">
              <a:solidFill>
                <a:srgbClr val="0077B2"/>
              </a:solidFill>
            </a:endParaRPr>
          </a:p>
        </p:txBody>
      </p:sp>
      <p:sp>
        <p:nvSpPr>
          <p:cNvPr id="8" name="Rectangle 1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F9623F-A3D7-4C01-A90D-1BE5ED5A563C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427441280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smtClean="0">
                <a:solidFill>
                  <a:srgbClr val="0077B2"/>
                </a:solidFill>
              </a:rPr>
              <a:t>Das neue Arzneimittelgesetz; Informationen für Tierhalter</a:t>
            </a:r>
            <a:endParaRPr lang="de-DE" altLang="de-DE">
              <a:solidFill>
                <a:srgbClr val="0077B2"/>
              </a:solidFill>
            </a:endParaRP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60BFE5-CE87-4FD9-9B68-598CEDE9F8EB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317755569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smtClean="0">
                <a:solidFill>
                  <a:srgbClr val="0077B2"/>
                </a:solidFill>
              </a:rPr>
              <a:t>Das neue Arzneimittelgesetz; Informationen für Tierhalter</a:t>
            </a:r>
            <a:endParaRPr lang="de-DE" altLang="de-DE">
              <a:solidFill>
                <a:srgbClr val="0077B2"/>
              </a:solidFill>
            </a:endParaRPr>
          </a:p>
        </p:txBody>
      </p:sp>
      <p:sp>
        <p:nvSpPr>
          <p:cNvPr id="3" name="Rectangle 1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30BC43-D875-480A-AB4C-02EC58FAF827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345428094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smtClean="0">
                <a:solidFill>
                  <a:srgbClr val="0077B2"/>
                </a:solidFill>
              </a:rPr>
              <a:t>Das neue Arzneimittelgesetz; Informationen für Tierhalter</a:t>
            </a:r>
            <a:endParaRPr lang="de-DE" altLang="de-DE">
              <a:solidFill>
                <a:srgbClr val="0077B2"/>
              </a:solidFill>
            </a:endParaRP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DEC989-5A87-4B1C-8996-C84A2E7EA429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3567549385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smtClean="0">
                <a:solidFill>
                  <a:srgbClr val="0077B2"/>
                </a:solidFill>
              </a:rPr>
              <a:t>Das neue Arzneimittelgesetz; Informationen für Tierhalter</a:t>
            </a:r>
            <a:endParaRPr lang="de-DE" altLang="de-DE">
              <a:solidFill>
                <a:srgbClr val="0077B2"/>
              </a:solidFill>
            </a:endParaRP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FC8CC9-28DE-46B8-BAAC-2A87FAA88E3E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374462749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smtClean="0">
                <a:solidFill>
                  <a:srgbClr val="0077B2"/>
                </a:solidFill>
              </a:rPr>
              <a:t>Das neue Arzneimittelgesetz; Informationen für Tierhalter</a:t>
            </a:r>
            <a:endParaRPr lang="de-DE" altLang="de-DE">
              <a:solidFill>
                <a:srgbClr val="0077B2"/>
              </a:solidFill>
            </a:endParaRP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5D277E-34E1-418C-A687-0DE7F577547A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25798402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770688" y="690563"/>
            <a:ext cx="2106612" cy="5078412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0850" y="690563"/>
            <a:ext cx="6167438" cy="5078412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smtClean="0">
                <a:solidFill>
                  <a:srgbClr val="0077B2"/>
                </a:solidFill>
              </a:rPr>
              <a:t>Das neue Arzneimittelgesetz; Informationen für Tierhalter</a:t>
            </a:r>
            <a:endParaRPr lang="de-DE" altLang="de-DE">
              <a:solidFill>
                <a:srgbClr val="0077B2"/>
              </a:solidFill>
            </a:endParaRP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19A0C4-730A-401C-9305-47D55EFC965C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32396064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0850" y="690563"/>
            <a:ext cx="8426450" cy="6858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50850" y="1627188"/>
            <a:ext cx="4137025" cy="4141787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740275" y="1627188"/>
            <a:ext cx="4137025" cy="19939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740275" y="3773488"/>
            <a:ext cx="4137025" cy="1995487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smtClean="0"/>
              <a:t>Das neue Arzneimittelgesetz; Informationen für Tierhalter</a:t>
            </a:r>
            <a:endParaRPr lang="de-DE" altLang="de-DE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385915-0FA5-4076-AA90-2CB09D18E0FE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3359298033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0850" y="690563"/>
            <a:ext cx="8426450" cy="6858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50850" y="1627188"/>
            <a:ext cx="4137025" cy="4141787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740275" y="1627188"/>
            <a:ext cx="4137025" cy="19939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740275" y="3773488"/>
            <a:ext cx="4137025" cy="1995487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smtClean="0">
                <a:solidFill>
                  <a:srgbClr val="0077B2"/>
                </a:solidFill>
              </a:rPr>
              <a:t>Das neue Arzneimittelgesetz; Informationen für Tierhalter</a:t>
            </a:r>
            <a:endParaRPr lang="de-DE" altLang="de-DE">
              <a:solidFill>
                <a:srgbClr val="0077B2"/>
              </a:solidFill>
            </a:endParaRP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385915-0FA5-4076-AA90-2CB09D18E0FE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10759746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7" descr="LogoLebensM_Geschaeftsb_RGB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6"/>
          <a:stretch>
            <a:fillRect/>
          </a:stretch>
        </p:blipFill>
        <p:spPr bwMode="auto">
          <a:xfrm>
            <a:off x="349250" y="239713"/>
            <a:ext cx="914400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6" descr="kap_1_titelbild_160204-lgl040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6363"/>
            <a:ext cx="7769225" cy="37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ine 16"/>
          <p:cNvSpPr>
            <a:spLocks noChangeShapeType="1"/>
          </p:cNvSpPr>
          <p:nvPr userDrawn="1"/>
        </p:nvSpPr>
        <p:spPr bwMode="auto">
          <a:xfrm>
            <a:off x="7766050" y="5097463"/>
            <a:ext cx="3175" cy="1760537"/>
          </a:xfrm>
          <a:prstGeom prst="line">
            <a:avLst/>
          </a:prstGeom>
          <a:noFill/>
          <a:ln w="6350">
            <a:solidFill>
              <a:srgbClr val="B5D7E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7" name="Group 74"/>
          <p:cNvGrpSpPr>
            <a:grpSpLocks/>
          </p:cNvGrpSpPr>
          <p:nvPr userDrawn="1"/>
        </p:nvGrpSpPr>
        <p:grpSpPr bwMode="auto">
          <a:xfrm>
            <a:off x="0" y="4624388"/>
            <a:ext cx="1874838" cy="2236787"/>
            <a:chOff x="0" y="2913"/>
            <a:chExt cx="1181" cy="1409"/>
          </a:xfrm>
        </p:grpSpPr>
        <p:sp>
          <p:nvSpPr>
            <p:cNvPr id="8" name="Freeform 67"/>
            <p:cNvSpPr>
              <a:spLocks/>
            </p:cNvSpPr>
            <p:nvPr userDrawn="1"/>
          </p:nvSpPr>
          <p:spPr bwMode="auto">
            <a:xfrm>
              <a:off x="5" y="2913"/>
              <a:ext cx="1176" cy="1409"/>
            </a:xfrm>
            <a:custGeom>
              <a:avLst/>
              <a:gdLst>
                <a:gd name="T0" fmla="*/ 0 w 1176"/>
                <a:gd name="T1" fmla="*/ 0 h 1409"/>
                <a:gd name="T2" fmla="*/ 1024 w 1176"/>
                <a:gd name="T3" fmla="*/ 1409 h 1409"/>
                <a:gd name="T4" fmla="*/ 5 w 1176"/>
                <a:gd name="T5" fmla="*/ 1409 h 1409"/>
                <a:gd name="T6" fmla="*/ 0 w 1176"/>
                <a:gd name="T7" fmla="*/ 0 h 140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76" h="1409">
                  <a:moveTo>
                    <a:pt x="0" y="0"/>
                  </a:moveTo>
                  <a:cubicBezTo>
                    <a:pt x="1105" y="19"/>
                    <a:pt x="1176" y="967"/>
                    <a:pt x="1024" y="1409"/>
                  </a:cubicBezTo>
                  <a:cubicBezTo>
                    <a:pt x="514" y="1409"/>
                    <a:pt x="5" y="1409"/>
                    <a:pt x="5" y="1409"/>
                  </a:cubicBezTo>
                  <a:cubicBezTo>
                    <a:pt x="5" y="1409"/>
                    <a:pt x="2" y="704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B5D7EF">
                    <a:alpha val="0"/>
                  </a:srgbClr>
                </a:gs>
                <a:gs pos="100000">
                  <a:srgbClr val="ACCCE3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" name="Freeform 59"/>
            <p:cNvSpPr>
              <a:spLocks/>
            </p:cNvSpPr>
            <p:nvPr userDrawn="1"/>
          </p:nvSpPr>
          <p:spPr bwMode="auto">
            <a:xfrm>
              <a:off x="0" y="2913"/>
              <a:ext cx="1176" cy="1409"/>
            </a:xfrm>
            <a:custGeom>
              <a:avLst/>
              <a:gdLst>
                <a:gd name="T0" fmla="*/ 0 w 1176"/>
                <a:gd name="T1" fmla="*/ 0 h 1409"/>
                <a:gd name="T2" fmla="*/ 1024 w 1176"/>
                <a:gd name="T3" fmla="*/ 1409 h 1409"/>
                <a:gd name="T4" fmla="*/ 5 w 1176"/>
                <a:gd name="T5" fmla="*/ 1409 h 1409"/>
                <a:gd name="T6" fmla="*/ 0 w 1176"/>
                <a:gd name="T7" fmla="*/ 0 h 140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76" h="1409">
                  <a:moveTo>
                    <a:pt x="0" y="0"/>
                  </a:moveTo>
                  <a:cubicBezTo>
                    <a:pt x="1105" y="19"/>
                    <a:pt x="1176" y="967"/>
                    <a:pt x="1024" y="1409"/>
                  </a:cubicBezTo>
                  <a:cubicBezTo>
                    <a:pt x="514" y="1409"/>
                    <a:pt x="5" y="1409"/>
                    <a:pt x="5" y="1409"/>
                  </a:cubicBezTo>
                  <a:cubicBezTo>
                    <a:pt x="5" y="1409"/>
                    <a:pt x="2" y="704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" name="Freeform 64"/>
            <p:cNvSpPr>
              <a:spLocks/>
            </p:cNvSpPr>
            <p:nvPr userDrawn="1"/>
          </p:nvSpPr>
          <p:spPr bwMode="auto">
            <a:xfrm>
              <a:off x="0" y="2956"/>
              <a:ext cx="757" cy="1366"/>
            </a:xfrm>
            <a:custGeom>
              <a:avLst/>
              <a:gdLst>
                <a:gd name="T0" fmla="*/ 5 w 757"/>
                <a:gd name="T1" fmla="*/ 0 h 1366"/>
                <a:gd name="T2" fmla="*/ 557 w 757"/>
                <a:gd name="T3" fmla="*/ 1366 h 1366"/>
                <a:gd name="T4" fmla="*/ 0 w 757"/>
                <a:gd name="T5" fmla="*/ 1366 h 1366"/>
                <a:gd name="T6" fmla="*/ 5 w 757"/>
                <a:gd name="T7" fmla="*/ 0 h 136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57" h="1366">
                  <a:moveTo>
                    <a:pt x="5" y="0"/>
                  </a:moveTo>
                  <a:cubicBezTo>
                    <a:pt x="200" y="71"/>
                    <a:pt x="757" y="452"/>
                    <a:pt x="557" y="1366"/>
                  </a:cubicBezTo>
                  <a:cubicBezTo>
                    <a:pt x="278" y="1366"/>
                    <a:pt x="0" y="1366"/>
                    <a:pt x="0" y="1366"/>
                  </a:cubicBezTo>
                  <a:cubicBezTo>
                    <a:pt x="0" y="1366"/>
                    <a:pt x="2" y="683"/>
                    <a:pt x="5" y="0"/>
                  </a:cubicBezTo>
                  <a:close/>
                </a:path>
              </a:pathLst>
            </a:custGeom>
            <a:solidFill>
              <a:srgbClr val="E7F7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" name="Freeform 65"/>
            <p:cNvSpPr>
              <a:spLocks/>
            </p:cNvSpPr>
            <p:nvPr userDrawn="1"/>
          </p:nvSpPr>
          <p:spPr bwMode="auto">
            <a:xfrm>
              <a:off x="0" y="3403"/>
              <a:ext cx="710" cy="919"/>
            </a:xfrm>
            <a:custGeom>
              <a:avLst/>
              <a:gdLst>
                <a:gd name="T0" fmla="*/ 5 w 710"/>
                <a:gd name="T1" fmla="*/ 14 h 919"/>
                <a:gd name="T2" fmla="*/ 457 w 710"/>
                <a:gd name="T3" fmla="*/ 200 h 919"/>
                <a:gd name="T4" fmla="*/ 481 w 710"/>
                <a:gd name="T5" fmla="*/ 914 h 919"/>
                <a:gd name="T6" fmla="*/ 124 w 710"/>
                <a:gd name="T7" fmla="*/ 919 h 919"/>
                <a:gd name="T8" fmla="*/ 5 w 710"/>
                <a:gd name="T9" fmla="*/ 81 h 919"/>
                <a:gd name="T10" fmla="*/ 5 w 710"/>
                <a:gd name="T11" fmla="*/ 14 h 91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10" h="919">
                  <a:moveTo>
                    <a:pt x="5" y="14"/>
                  </a:moveTo>
                  <a:cubicBezTo>
                    <a:pt x="224" y="0"/>
                    <a:pt x="390" y="129"/>
                    <a:pt x="457" y="200"/>
                  </a:cubicBezTo>
                  <a:cubicBezTo>
                    <a:pt x="524" y="271"/>
                    <a:pt x="710" y="548"/>
                    <a:pt x="481" y="914"/>
                  </a:cubicBezTo>
                  <a:cubicBezTo>
                    <a:pt x="309" y="916"/>
                    <a:pt x="267" y="914"/>
                    <a:pt x="124" y="919"/>
                  </a:cubicBezTo>
                  <a:cubicBezTo>
                    <a:pt x="324" y="600"/>
                    <a:pt x="200" y="191"/>
                    <a:pt x="5" y="81"/>
                  </a:cubicBezTo>
                  <a:cubicBezTo>
                    <a:pt x="5" y="81"/>
                    <a:pt x="0" y="48"/>
                    <a:pt x="5" y="14"/>
                  </a:cubicBezTo>
                  <a:close/>
                </a:path>
              </a:pathLst>
            </a:custGeom>
            <a:solidFill>
              <a:srgbClr val="B5D7E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" name="Freeform 66"/>
            <p:cNvSpPr>
              <a:spLocks/>
            </p:cNvSpPr>
            <p:nvPr userDrawn="1"/>
          </p:nvSpPr>
          <p:spPr bwMode="auto">
            <a:xfrm>
              <a:off x="5" y="3479"/>
              <a:ext cx="419" cy="843"/>
            </a:xfrm>
            <a:custGeom>
              <a:avLst/>
              <a:gdLst>
                <a:gd name="T0" fmla="*/ 0 w 419"/>
                <a:gd name="T1" fmla="*/ 0 h 843"/>
                <a:gd name="T2" fmla="*/ 119 w 419"/>
                <a:gd name="T3" fmla="*/ 843 h 843"/>
                <a:gd name="T4" fmla="*/ 5 w 419"/>
                <a:gd name="T5" fmla="*/ 843 h 843"/>
                <a:gd name="T6" fmla="*/ 0 w 419"/>
                <a:gd name="T7" fmla="*/ 0 h 84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19" h="843">
                  <a:moveTo>
                    <a:pt x="0" y="0"/>
                  </a:moveTo>
                  <a:cubicBezTo>
                    <a:pt x="0" y="0"/>
                    <a:pt x="419" y="291"/>
                    <a:pt x="119" y="843"/>
                  </a:cubicBezTo>
                  <a:cubicBezTo>
                    <a:pt x="62" y="843"/>
                    <a:pt x="5" y="843"/>
                    <a:pt x="5" y="84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pic>
          <p:nvPicPr>
            <p:cNvPr id="13" name="Picture 70" descr="LGL_ohne_Kreis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" y="3264"/>
              <a:ext cx="436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" name="Picture 78" descr="PPT_Kopf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92"/>
          <a:stretch>
            <a:fillRect/>
          </a:stretch>
        </p:blipFill>
        <p:spPr bwMode="auto">
          <a:xfrm>
            <a:off x="4527550" y="212725"/>
            <a:ext cx="4354513" cy="101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5124" name="Rectangle 20"/>
          <p:cNvSpPr>
            <a:spLocks noGrp="1" noChangeArrowheads="1"/>
          </p:cNvSpPr>
          <p:nvPr>
            <p:ph type="ctrTitle" sz="quarter"/>
          </p:nvPr>
        </p:nvSpPr>
        <p:spPr>
          <a:xfrm>
            <a:off x="1720850" y="5245100"/>
            <a:ext cx="6007100" cy="727075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de-DE" altLang="de-DE" noProof="0" smtClean="0"/>
              <a:t>Titelheadline Arial 24 Pt</a:t>
            </a:r>
            <a:br>
              <a:rPr lang="de-DE" altLang="de-DE" noProof="0" smtClean="0"/>
            </a:br>
            <a:r>
              <a:rPr lang="de-DE" altLang="de-DE" noProof="0" smtClean="0"/>
              <a:t>Zweite Zeile Titelheadline Arial 24 Pt</a:t>
            </a:r>
          </a:p>
        </p:txBody>
      </p:sp>
      <p:sp>
        <p:nvSpPr>
          <p:cNvPr id="175125" name="Rectangle 2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708150" y="6035675"/>
            <a:ext cx="6019800" cy="660400"/>
          </a:xfrm>
        </p:spPr>
        <p:txBody>
          <a:bodyPr/>
          <a:lstStyle>
            <a:lvl1pPr algn="r">
              <a:spcBef>
                <a:spcPct val="0"/>
              </a:spcBef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altLang="de-DE" noProof="0" smtClean="0"/>
              <a:t>Untertitelmaster Arial 18 Pt</a:t>
            </a:r>
          </a:p>
          <a:p>
            <a:pPr lvl="0"/>
            <a:r>
              <a:rPr lang="de-DE" altLang="de-DE" noProof="0" smtClean="0"/>
              <a:t>Zweite Zeile Untertitelmaster Arial 18 Pt</a:t>
            </a:r>
          </a:p>
        </p:txBody>
      </p:sp>
    </p:spTree>
    <p:extLst>
      <p:ext uri="{BB962C8B-B14F-4D97-AF65-F5344CB8AC3E}">
        <p14:creationId xmlns:p14="http://schemas.microsoft.com/office/powerpoint/2010/main" val="36294994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smtClean="0"/>
              <a:t>Das neue Arzneimittelgesetz; Informationen für Tierhalter</a:t>
            </a:r>
            <a:endParaRPr lang="de-DE" altLang="de-DE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9C0EC7-F777-4E05-8677-630267C0CD0C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27908510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smtClean="0"/>
              <a:t>Das neue Arzneimittelgesetz; Informationen für Tierhalter</a:t>
            </a:r>
            <a:endParaRPr lang="de-DE" altLang="de-DE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86E795-D853-4F09-A590-071471A4ED4C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1042948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0850" y="1627188"/>
            <a:ext cx="4137025" cy="4141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40275" y="1627188"/>
            <a:ext cx="4137025" cy="4141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smtClean="0"/>
              <a:t>Das neue Arzneimittelgesetz; Informationen für Tierhalter</a:t>
            </a:r>
            <a:endParaRPr lang="de-DE" altLang="de-DE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3A1EF6-10E2-4EAF-8665-8D38DA7F24BB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6418588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smtClean="0"/>
              <a:t>Das neue Arzneimittelgesetz; Informationen für Tierhalter</a:t>
            </a:r>
            <a:endParaRPr lang="de-DE" altLang="de-DE"/>
          </a:p>
        </p:txBody>
      </p:sp>
      <p:sp>
        <p:nvSpPr>
          <p:cNvPr id="8" name="Rectangle 1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CEF0F3-A9F1-4581-AFC3-E9FBA88CE3D7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23249700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smtClean="0"/>
              <a:t>Das neue Arzneimittelgesetz; Informationen für Tierhalter</a:t>
            </a:r>
            <a:endParaRPr lang="de-DE" altLang="de-DE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D82C1E-6E43-4E23-8869-13D1A533E46B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13172921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smtClean="0"/>
              <a:t>Das neue Arzneimittelgesetz; Informationen für Tierhalter</a:t>
            </a:r>
            <a:endParaRPr lang="de-DE" altLang="de-DE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D569E3-7FBC-4B91-A09B-230896AADB3B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1363498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smtClean="0"/>
              <a:t>Das neue Arzneimittelgesetz; Informationen für Tierhalter</a:t>
            </a:r>
            <a:endParaRPr lang="de-DE" altLang="de-DE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92CE1B-30C9-4889-BB3A-07BF307AF618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34770837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smtClean="0"/>
              <a:t>Das neue Arzneimittelgesetz; Informationen für Tierhalter</a:t>
            </a:r>
            <a:endParaRPr lang="de-DE" altLang="de-DE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48D1C3-F3A9-4440-86EA-678FAACA6CAF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12761133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smtClean="0"/>
              <a:t>Das neue Arzneimittelgesetz; Informationen für Tierhalter</a:t>
            </a:r>
            <a:endParaRPr lang="de-DE" altLang="de-DE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063360-F238-4B22-B531-7D3685D30F70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1565032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smtClean="0"/>
              <a:t>Das neue Arzneimittelgesetz; Informationen für Tierhalter</a:t>
            </a:r>
            <a:endParaRPr lang="de-DE" altLang="de-DE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8CC9F3-B713-4844-879C-3EAA2BC176E5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38814815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770688" y="690563"/>
            <a:ext cx="2106612" cy="5078412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0850" y="690563"/>
            <a:ext cx="6167438" cy="5078412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smtClean="0"/>
              <a:t>Das neue Arzneimittelgesetz; Informationen für Tierhalter</a:t>
            </a:r>
            <a:endParaRPr lang="de-DE" altLang="de-DE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F7B105-49FD-4E92-82D0-15E28539C43B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7121854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0850" y="690563"/>
            <a:ext cx="8426450" cy="6858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50850" y="1627188"/>
            <a:ext cx="4137025" cy="4141787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740275" y="1627188"/>
            <a:ext cx="4137025" cy="19939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740275" y="3773488"/>
            <a:ext cx="4137025" cy="1995487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smtClean="0"/>
              <a:t>Das neue Arzneimittelgesetz; Informationen für Tierhalter</a:t>
            </a:r>
            <a:endParaRPr lang="de-DE" altLang="de-DE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7035D0-C00D-4A1E-BE14-55C77733E73A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40262340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7" descr="LogoLebensM_Geschaeftsb_RGB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6"/>
          <a:stretch>
            <a:fillRect/>
          </a:stretch>
        </p:blipFill>
        <p:spPr bwMode="auto">
          <a:xfrm>
            <a:off x="349250" y="239713"/>
            <a:ext cx="914400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6" descr="kap_1_titelbild_160204-lgl040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6363"/>
            <a:ext cx="7769225" cy="37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ine 16"/>
          <p:cNvSpPr>
            <a:spLocks noChangeShapeType="1"/>
          </p:cNvSpPr>
          <p:nvPr userDrawn="1"/>
        </p:nvSpPr>
        <p:spPr bwMode="auto">
          <a:xfrm>
            <a:off x="7766050" y="5097463"/>
            <a:ext cx="3175" cy="1760537"/>
          </a:xfrm>
          <a:prstGeom prst="line">
            <a:avLst/>
          </a:prstGeom>
          <a:noFill/>
          <a:ln w="6350">
            <a:solidFill>
              <a:srgbClr val="B5D7E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7" name="Group 74"/>
          <p:cNvGrpSpPr>
            <a:grpSpLocks/>
          </p:cNvGrpSpPr>
          <p:nvPr userDrawn="1"/>
        </p:nvGrpSpPr>
        <p:grpSpPr bwMode="auto">
          <a:xfrm>
            <a:off x="0" y="4624388"/>
            <a:ext cx="1874838" cy="2236787"/>
            <a:chOff x="0" y="2913"/>
            <a:chExt cx="1181" cy="1409"/>
          </a:xfrm>
        </p:grpSpPr>
        <p:sp>
          <p:nvSpPr>
            <p:cNvPr id="8" name="Freeform 67"/>
            <p:cNvSpPr>
              <a:spLocks/>
            </p:cNvSpPr>
            <p:nvPr userDrawn="1"/>
          </p:nvSpPr>
          <p:spPr bwMode="auto">
            <a:xfrm>
              <a:off x="5" y="2913"/>
              <a:ext cx="1176" cy="1409"/>
            </a:xfrm>
            <a:custGeom>
              <a:avLst/>
              <a:gdLst>
                <a:gd name="T0" fmla="*/ 0 w 1176"/>
                <a:gd name="T1" fmla="*/ 0 h 1409"/>
                <a:gd name="T2" fmla="*/ 1024 w 1176"/>
                <a:gd name="T3" fmla="*/ 1409 h 1409"/>
                <a:gd name="T4" fmla="*/ 5 w 1176"/>
                <a:gd name="T5" fmla="*/ 1409 h 1409"/>
                <a:gd name="T6" fmla="*/ 0 w 1176"/>
                <a:gd name="T7" fmla="*/ 0 h 140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76" h="1409">
                  <a:moveTo>
                    <a:pt x="0" y="0"/>
                  </a:moveTo>
                  <a:cubicBezTo>
                    <a:pt x="1105" y="19"/>
                    <a:pt x="1176" y="967"/>
                    <a:pt x="1024" y="1409"/>
                  </a:cubicBezTo>
                  <a:cubicBezTo>
                    <a:pt x="514" y="1409"/>
                    <a:pt x="5" y="1409"/>
                    <a:pt x="5" y="1409"/>
                  </a:cubicBezTo>
                  <a:cubicBezTo>
                    <a:pt x="5" y="1409"/>
                    <a:pt x="2" y="704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B5D7EF">
                    <a:alpha val="0"/>
                  </a:srgbClr>
                </a:gs>
                <a:gs pos="100000">
                  <a:srgbClr val="ACCCE3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" name="Freeform 59"/>
            <p:cNvSpPr>
              <a:spLocks/>
            </p:cNvSpPr>
            <p:nvPr userDrawn="1"/>
          </p:nvSpPr>
          <p:spPr bwMode="auto">
            <a:xfrm>
              <a:off x="0" y="2913"/>
              <a:ext cx="1176" cy="1409"/>
            </a:xfrm>
            <a:custGeom>
              <a:avLst/>
              <a:gdLst>
                <a:gd name="T0" fmla="*/ 0 w 1176"/>
                <a:gd name="T1" fmla="*/ 0 h 1409"/>
                <a:gd name="T2" fmla="*/ 1024 w 1176"/>
                <a:gd name="T3" fmla="*/ 1409 h 1409"/>
                <a:gd name="T4" fmla="*/ 5 w 1176"/>
                <a:gd name="T5" fmla="*/ 1409 h 1409"/>
                <a:gd name="T6" fmla="*/ 0 w 1176"/>
                <a:gd name="T7" fmla="*/ 0 h 140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76" h="1409">
                  <a:moveTo>
                    <a:pt x="0" y="0"/>
                  </a:moveTo>
                  <a:cubicBezTo>
                    <a:pt x="1105" y="19"/>
                    <a:pt x="1176" y="967"/>
                    <a:pt x="1024" y="1409"/>
                  </a:cubicBezTo>
                  <a:cubicBezTo>
                    <a:pt x="514" y="1409"/>
                    <a:pt x="5" y="1409"/>
                    <a:pt x="5" y="1409"/>
                  </a:cubicBezTo>
                  <a:cubicBezTo>
                    <a:pt x="5" y="1409"/>
                    <a:pt x="2" y="704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" name="Freeform 64"/>
            <p:cNvSpPr>
              <a:spLocks/>
            </p:cNvSpPr>
            <p:nvPr userDrawn="1"/>
          </p:nvSpPr>
          <p:spPr bwMode="auto">
            <a:xfrm>
              <a:off x="0" y="2956"/>
              <a:ext cx="757" cy="1366"/>
            </a:xfrm>
            <a:custGeom>
              <a:avLst/>
              <a:gdLst>
                <a:gd name="T0" fmla="*/ 5 w 757"/>
                <a:gd name="T1" fmla="*/ 0 h 1366"/>
                <a:gd name="T2" fmla="*/ 557 w 757"/>
                <a:gd name="T3" fmla="*/ 1366 h 1366"/>
                <a:gd name="T4" fmla="*/ 0 w 757"/>
                <a:gd name="T5" fmla="*/ 1366 h 1366"/>
                <a:gd name="T6" fmla="*/ 5 w 757"/>
                <a:gd name="T7" fmla="*/ 0 h 136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57" h="1366">
                  <a:moveTo>
                    <a:pt x="5" y="0"/>
                  </a:moveTo>
                  <a:cubicBezTo>
                    <a:pt x="200" y="71"/>
                    <a:pt x="757" y="452"/>
                    <a:pt x="557" y="1366"/>
                  </a:cubicBezTo>
                  <a:cubicBezTo>
                    <a:pt x="278" y="1366"/>
                    <a:pt x="0" y="1366"/>
                    <a:pt x="0" y="1366"/>
                  </a:cubicBezTo>
                  <a:cubicBezTo>
                    <a:pt x="0" y="1366"/>
                    <a:pt x="2" y="683"/>
                    <a:pt x="5" y="0"/>
                  </a:cubicBezTo>
                  <a:close/>
                </a:path>
              </a:pathLst>
            </a:custGeom>
            <a:solidFill>
              <a:srgbClr val="E7F7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" name="Freeform 65"/>
            <p:cNvSpPr>
              <a:spLocks/>
            </p:cNvSpPr>
            <p:nvPr userDrawn="1"/>
          </p:nvSpPr>
          <p:spPr bwMode="auto">
            <a:xfrm>
              <a:off x="0" y="3403"/>
              <a:ext cx="710" cy="919"/>
            </a:xfrm>
            <a:custGeom>
              <a:avLst/>
              <a:gdLst>
                <a:gd name="T0" fmla="*/ 5 w 710"/>
                <a:gd name="T1" fmla="*/ 14 h 919"/>
                <a:gd name="T2" fmla="*/ 457 w 710"/>
                <a:gd name="T3" fmla="*/ 200 h 919"/>
                <a:gd name="T4" fmla="*/ 481 w 710"/>
                <a:gd name="T5" fmla="*/ 914 h 919"/>
                <a:gd name="T6" fmla="*/ 124 w 710"/>
                <a:gd name="T7" fmla="*/ 919 h 919"/>
                <a:gd name="T8" fmla="*/ 5 w 710"/>
                <a:gd name="T9" fmla="*/ 81 h 919"/>
                <a:gd name="T10" fmla="*/ 5 w 710"/>
                <a:gd name="T11" fmla="*/ 14 h 91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10" h="919">
                  <a:moveTo>
                    <a:pt x="5" y="14"/>
                  </a:moveTo>
                  <a:cubicBezTo>
                    <a:pt x="224" y="0"/>
                    <a:pt x="390" y="129"/>
                    <a:pt x="457" y="200"/>
                  </a:cubicBezTo>
                  <a:cubicBezTo>
                    <a:pt x="524" y="271"/>
                    <a:pt x="710" y="548"/>
                    <a:pt x="481" y="914"/>
                  </a:cubicBezTo>
                  <a:cubicBezTo>
                    <a:pt x="309" y="916"/>
                    <a:pt x="267" y="914"/>
                    <a:pt x="124" y="919"/>
                  </a:cubicBezTo>
                  <a:cubicBezTo>
                    <a:pt x="324" y="600"/>
                    <a:pt x="200" y="191"/>
                    <a:pt x="5" y="81"/>
                  </a:cubicBezTo>
                  <a:cubicBezTo>
                    <a:pt x="5" y="81"/>
                    <a:pt x="0" y="48"/>
                    <a:pt x="5" y="14"/>
                  </a:cubicBezTo>
                  <a:close/>
                </a:path>
              </a:pathLst>
            </a:custGeom>
            <a:solidFill>
              <a:srgbClr val="B5D7E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" name="Freeform 66"/>
            <p:cNvSpPr>
              <a:spLocks/>
            </p:cNvSpPr>
            <p:nvPr userDrawn="1"/>
          </p:nvSpPr>
          <p:spPr bwMode="auto">
            <a:xfrm>
              <a:off x="5" y="3479"/>
              <a:ext cx="419" cy="843"/>
            </a:xfrm>
            <a:custGeom>
              <a:avLst/>
              <a:gdLst>
                <a:gd name="T0" fmla="*/ 0 w 419"/>
                <a:gd name="T1" fmla="*/ 0 h 843"/>
                <a:gd name="T2" fmla="*/ 119 w 419"/>
                <a:gd name="T3" fmla="*/ 843 h 843"/>
                <a:gd name="T4" fmla="*/ 5 w 419"/>
                <a:gd name="T5" fmla="*/ 843 h 843"/>
                <a:gd name="T6" fmla="*/ 0 w 419"/>
                <a:gd name="T7" fmla="*/ 0 h 84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19" h="843">
                  <a:moveTo>
                    <a:pt x="0" y="0"/>
                  </a:moveTo>
                  <a:cubicBezTo>
                    <a:pt x="0" y="0"/>
                    <a:pt x="419" y="291"/>
                    <a:pt x="119" y="843"/>
                  </a:cubicBezTo>
                  <a:cubicBezTo>
                    <a:pt x="62" y="843"/>
                    <a:pt x="5" y="843"/>
                    <a:pt x="5" y="84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pic>
          <p:nvPicPr>
            <p:cNvPr id="13" name="Picture 70" descr="LGL_ohne_Kreis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" y="3264"/>
              <a:ext cx="436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" name="Picture 78" descr="PPT_Kopf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92"/>
          <a:stretch>
            <a:fillRect/>
          </a:stretch>
        </p:blipFill>
        <p:spPr bwMode="auto">
          <a:xfrm>
            <a:off x="4527550" y="212725"/>
            <a:ext cx="4354513" cy="101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5124" name="Rectangle 20"/>
          <p:cNvSpPr>
            <a:spLocks noGrp="1" noChangeArrowheads="1"/>
          </p:cNvSpPr>
          <p:nvPr>
            <p:ph type="ctrTitle" sz="quarter"/>
          </p:nvPr>
        </p:nvSpPr>
        <p:spPr>
          <a:xfrm>
            <a:off x="1720850" y="5245100"/>
            <a:ext cx="6007100" cy="727075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de-DE" altLang="de-DE" noProof="0" smtClean="0"/>
              <a:t>Titelheadline Arial 24 Pt</a:t>
            </a:r>
            <a:br>
              <a:rPr lang="de-DE" altLang="de-DE" noProof="0" smtClean="0"/>
            </a:br>
            <a:r>
              <a:rPr lang="de-DE" altLang="de-DE" noProof="0" smtClean="0"/>
              <a:t>Zweite Zeile Titelheadline Arial 24 Pt</a:t>
            </a:r>
          </a:p>
        </p:txBody>
      </p:sp>
      <p:sp>
        <p:nvSpPr>
          <p:cNvPr id="175125" name="Rectangle 2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708150" y="6035675"/>
            <a:ext cx="6019800" cy="660400"/>
          </a:xfrm>
        </p:spPr>
        <p:txBody>
          <a:bodyPr/>
          <a:lstStyle>
            <a:lvl1pPr algn="r">
              <a:spcBef>
                <a:spcPct val="0"/>
              </a:spcBef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altLang="de-DE" noProof="0" smtClean="0"/>
              <a:t>Untertitelmaster Arial 18 Pt</a:t>
            </a:r>
          </a:p>
          <a:p>
            <a:pPr lvl="0"/>
            <a:r>
              <a:rPr lang="de-DE" altLang="de-DE" noProof="0" smtClean="0"/>
              <a:t>Zweite Zeile Untertitelmaster Arial 18 Pt</a:t>
            </a:r>
          </a:p>
        </p:txBody>
      </p:sp>
    </p:spTree>
    <p:extLst>
      <p:ext uri="{BB962C8B-B14F-4D97-AF65-F5344CB8AC3E}">
        <p14:creationId xmlns:p14="http://schemas.microsoft.com/office/powerpoint/2010/main" val="38932768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smtClean="0"/>
              <a:t>Das neue Arzneimittelgesetz; Informationen für Tierhalter</a:t>
            </a:r>
            <a:endParaRPr lang="de-DE" altLang="de-DE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E2931F-BAA4-481A-838D-E061D5717396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36760402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smtClean="0"/>
              <a:t>Das neue Arzneimittelgesetz; Informationen für Tierhalter</a:t>
            </a:r>
            <a:endParaRPr lang="de-DE" altLang="de-DE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D75B50-5C14-4AEE-A5D5-5FF84071D0DD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16710648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0850" y="1627188"/>
            <a:ext cx="4137025" cy="4141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40275" y="1627188"/>
            <a:ext cx="4137025" cy="4141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smtClean="0"/>
              <a:t>Das neue Arzneimittelgesetz; Informationen für Tierhalter</a:t>
            </a:r>
            <a:endParaRPr lang="de-DE" altLang="de-DE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D42B0E-6BE6-4CC9-8087-C1D8D7BBD61B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31043599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smtClean="0"/>
              <a:t>Das neue Arzneimittelgesetz; Informationen für Tierhalter</a:t>
            </a:r>
            <a:endParaRPr lang="de-DE" altLang="de-DE"/>
          </a:p>
        </p:txBody>
      </p:sp>
      <p:sp>
        <p:nvSpPr>
          <p:cNvPr id="8" name="Rectangle 1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4FC838-0842-4021-8006-CB9171A1A780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3831502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smtClean="0"/>
              <a:t>Das neue Arzneimittelgesetz; Informationen für Tierhalter</a:t>
            </a:r>
            <a:endParaRPr lang="de-DE" altLang="de-DE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7492DC-8086-46D2-BBBA-407812833731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42092817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smtClean="0"/>
              <a:t>Das neue Arzneimittelgesetz; Informationen für Tierhalter</a:t>
            </a:r>
            <a:endParaRPr lang="de-DE" altLang="de-DE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B97AF0-3AD6-4014-A5A4-39242DFFB870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175680109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smtClean="0"/>
              <a:t>Das neue Arzneimittelgesetz; Informationen für Tierhalter</a:t>
            </a:r>
            <a:endParaRPr lang="de-DE" altLang="de-DE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D486AB-7AAB-442F-9A10-93D322B14A9E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42291687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smtClean="0"/>
              <a:t>Das neue Arzneimittelgesetz; Informationen für Tierhalter</a:t>
            </a:r>
            <a:endParaRPr lang="de-DE" altLang="de-DE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29FD4E-7E2E-4379-8496-885830358BE1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6091261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smtClean="0"/>
              <a:t>Das neue Arzneimittelgesetz; Informationen für Tierhalter</a:t>
            </a:r>
            <a:endParaRPr lang="de-DE" altLang="de-DE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891C14-E96D-44F0-A250-EB7225F9C7E8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359006588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smtClean="0"/>
              <a:t>Das neue Arzneimittelgesetz; Informationen für Tierhalter</a:t>
            </a:r>
            <a:endParaRPr lang="de-DE" altLang="de-DE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4DD640-32BC-41D0-AA1F-F7EF78024906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293956343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770688" y="690563"/>
            <a:ext cx="2106612" cy="5078412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0850" y="690563"/>
            <a:ext cx="6167438" cy="5078412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smtClean="0"/>
              <a:t>Das neue Arzneimittelgesetz; Informationen für Tierhalter</a:t>
            </a:r>
            <a:endParaRPr lang="de-DE" altLang="de-DE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A06006-8CC9-4580-A0AF-DA8972E4E1A2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38180746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0850" y="690563"/>
            <a:ext cx="8426450" cy="6858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50850" y="1627188"/>
            <a:ext cx="4137025" cy="4141787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740275" y="1627188"/>
            <a:ext cx="4137025" cy="19939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740275" y="3773488"/>
            <a:ext cx="4137025" cy="1995487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smtClean="0"/>
              <a:t>Das neue Arzneimittelgesetz; Informationen für Tierhalter</a:t>
            </a:r>
            <a:endParaRPr lang="de-DE" altLang="de-DE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5C7E9F-AE42-45B0-9897-BD7EA1B74634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238909080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7" descr="LogoLebensM_Geschaeftsb_RGB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6"/>
          <a:stretch>
            <a:fillRect/>
          </a:stretch>
        </p:blipFill>
        <p:spPr bwMode="auto">
          <a:xfrm>
            <a:off x="349250" y="239713"/>
            <a:ext cx="914400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6" descr="kap_1_titelbild_160204-lgl040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6363"/>
            <a:ext cx="7769225" cy="37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ine 16"/>
          <p:cNvSpPr>
            <a:spLocks noChangeShapeType="1"/>
          </p:cNvSpPr>
          <p:nvPr userDrawn="1"/>
        </p:nvSpPr>
        <p:spPr bwMode="auto">
          <a:xfrm>
            <a:off x="7766050" y="5097463"/>
            <a:ext cx="3175" cy="1760537"/>
          </a:xfrm>
          <a:prstGeom prst="line">
            <a:avLst/>
          </a:prstGeom>
          <a:noFill/>
          <a:ln w="6350">
            <a:solidFill>
              <a:srgbClr val="B5D7E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7" name="Group 74"/>
          <p:cNvGrpSpPr>
            <a:grpSpLocks/>
          </p:cNvGrpSpPr>
          <p:nvPr userDrawn="1"/>
        </p:nvGrpSpPr>
        <p:grpSpPr bwMode="auto">
          <a:xfrm>
            <a:off x="0" y="4624388"/>
            <a:ext cx="1874838" cy="2236787"/>
            <a:chOff x="0" y="2913"/>
            <a:chExt cx="1181" cy="1409"/>
          </a:xfrm>
        </p:grpSpPr>
        <p:sp>
          <p:nvSpPr>
            <p:cNvPr id="8" name="Freeform 67"/>
            <p:cNvSpPr>
              <a:spLocks/>
            </p:cNvSpPr>
            <p:nvPr userDrawn="1"/>
          </p:nvSpPr>
          <p:spPr bwMode="auto">
            <a:xfrm>
              <a:off x="5" y="2913"/>
              <a:ext cx="1176" cy="1409"/>
            </a:xfrm>
            <a:custGeom>
              <a:avLst/>
              <a:gdLst>
                <a:gd name="T0" fmla="*/ 0 w 1176"/>
                <a:gd name="T1" fmla="*/ 0 h 1409"/>
                <a:gd name="T2" fmla="*/ 1024 w 1176"/>
                <a:gd name="T3" fmla="*/ 1409 h 1409"/>
                <a:gd name="T4" fmla="*/ 5 w 1176"/>
                <a:gd name="T5" fmla="*/ 1409 h 1409"/>
                <a:gd name="T6" fmla="*/ 0 w 1176"/>
                <a:gd name="T7" fmla="*/ 0 h 140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76" h="1409">
                  <a:moveTo>
                    <a:pt x="0" y="0"/>
                  </a:moveTo>
                  <a:cubicBezTo>
                    <a:pt x="1105" y="19"/>
                    <a:pt x="1176" y="967"/>
                    <a:pt x="1024" y="1409"/>
                  </a:cubicBezTo>
                  <a:cubicBezTo>
                    <a:pt x="514" y="1409"/>
                    <a:pt x="5" y="1409"/>
                    <a:pt x="5" y="1409"/>
                  </a:cubicBezTo>
                  <a:cubicBezTo>
                    <a:pt x="5" y="1409"/>
                    <a:pt x="2" y="704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B5D7EF">
                    <a:alpha val="0"/>
                  </a:srgbClr>
                </a:gs>
                <a:gs pos="100000">
                  <a:srgbClr val="ACCCE3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" name="Freeform 59"/>
            <p:cNvSpPr>
              <a:spLocks/>
            </p:cNvSpPr>
            <p:nvPr userDrawn="1"/>
          </p:nvSpPr>
          <p:spPr bwMode="auto">
            <a:xfrm>
              <a:off x="0" y="2913"/>
              <a:ext cx="1176" cy="1409"/>
            </a:xfrm>
            <a:custGeom>
              <a:avLst/>
              <a:gdLst>
                <a:gd name="T0" fmla="*/ 0 w 1176"/>
                <a:gd name="T1" fmla="*/ 0 h 1409"/>
                <a:gd name="T2" fmla="*/ 1024 w 1176"/>
                <a:gd name="T3" fmla="*/ 1409 h 1409"/>
                <a:gd name="T4" fmla="*/ 5 w 1176"/>
                <a:gd name="T5" fmla="*/ 1409 h 1409"/>
                <a:gd name="T6" fmla="*/ 0 w 1176"/>
                <a:gd name="T7" fmla="*/ 0 h 140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76" h="1409">
                  <a:moveTo>
                    <a:pt x="0" y="0"/>
                  </a:moveTo>
                  <a:cubicBezTo>
                    <a:pt x="1105" y="19"/>
                    <a:pt x="1176" y="967"/>
                    <a:pt x="1024" y="1409"/>
                  </a:cubicBezTo>
                  <a:cubicBezTo>
                    <a:pt x="514" y="1409"/>
                    <a:pt x="5" y="1409"/>
                    <a:pt x="5" y="1409"/>
                  </a:cubicBezTo>
                  <a:cubicBezTo>
                    <a:pt x="5" y="1409"/>
                    <a:pt x="2" y="704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" name="Freeform 64"/>
            <p:cNvSpPr>
              <a:spLocks/>
            </p:cNvSpPr>
            <p:nvPr userDrawn="1"/>
          </p:nvSpPr>
          <p:spPr bwMode="auto">
            <a:xfrm>
              <a:off x="0" y="2956"/>
              <a:ext cx="757" cy="1366"/>
            </a:xfrm>
            <a:custGeom>
              <a:avLst/>
              <a:gdLst>
                <a:gd name="T0" fmla="*/ 5 w 757"/>
                <a:gd name="T1" fmla="*/ 0 h 1366"/>
                <a:gd name="T2" fmla="*/ 557 w 757"/>
                <a:gd name="T3" fmla="*/ 1366 h 1366"/>
                <a:gd name="T4" fmla="*/ 0 w 757"/>
                <a:gd name="T5" fmla="*/ 1366 h 1366"/>
                <a:gd name="T6" fmla="*/ 5 w 757"/>
                <a:gd name="T7" fmla="*/ 0 h 136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57" h="1366">
                  <a:moveTo>
                    <a:pt x="5" y="0"/>
                  </a:moveTo>
                  <a:cubicBezTo>
                    <a:pt x="200" y="71"/>
                    <a:pt x="757" y="452"/>
                    <a:pt x="557" y="1366"/>
                  </a:cubicBezTo>
                  <a:cubicBezTo>
                    <a:pt x="278" y="1366"/>
                    <a:pt x="0" y="1366"/>
                    <a:pt x="0" y="1366"/>
                  </a:cubicBezTo>
                  <a:cubicBezTo>
                    <a:pt x="0" y="1366"/>
                    <a:pt x="2" y="683"/>
                    <a:pt x="5" y="0"/>
                  </a:cubicBezTo>
                  <a:close/>
                </a:path>
              </a:pathLst>
            </a:custGeom>
            <a:solidFill>
              <a:srgbClr val="E7F7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" name="Freeform 65"/>
            <p:cNvSpPr>
              <a:spLocks/>
            </p:cNvSpPr>
            <p:nvPr userDrawn="1"/>
          </p:nvSpPr>
          <p:spPr bwMode="auto">
            <a:xfrm>
              <a:off x="0" y="3403"/>
              <a:ext cx="710" cy="919"/>
            </a:xfrm>
            <a:custGeom>
              <a:avLst/>
              <a:gdLst>
                <a:gd name="T0" fmla="*/ 5 w 710"/>
                <a:gd name="T1" fmla="*/ 14 h 919"/>
                <a:gd name="T2" fmla="*/ 457 w 710"/>
                <a:gd name="T3" fmla="*/ 200 h 919"/>
                <a:gd name="T4" fmla="*/ 481 w 710"/>
                <a:gd name="T5" fmla="*/ 914 h 919"/>
                <a:gd name="T6" fmla="*/ 124 w 710"/>
                <a:gd name="T7" fmla="*/ 919 h 919"/>
                <a:gd name="T8" fmla="*/ 5 w 710"/>
                <a:gd name="T9" fmla="*/ 81 h 919"/>
                <a:gd name="T10" fmla="*/ 5 w 710"/>
                <a:gd name="T11" fmla="*/ 14 h 91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10" h="919">
                  <a:moveTo>
                    <a:pt x="5" y="14"/>
                  </a:moveTo>
                  <a:cubicBezTo>
                    <a:pt x="224" y="0"/>
                    <a:pt x="390" y="129"/>
                    <a:pt x="457" y="200"/>
                  </a:cubicBezTo>
                  <a:cubicBezTo>
                    <a:pt x="524" y="271"/>
                    <a:pt x="710" y="548"/>
                    <a:pt x="481" y="914"/>
                  </a:cubicBezTo>
                  <a:cubicBezTo>
                    <a:pt x="309" y="916"/>
                    <a:pt x="267" y="914"/>
                    <a:pt x="124" y="919"/>
                  </a:cubicBezTo>
                  <a:cubicBezTo>
                    <a:pt x="324" y="600"/>
                    <a:pt x="200" y="191"/>
                    <a:pt x="5" y="81"/>
                  </a:cubicBezTo>
                  <a:cubicBezTo>
                    <a:pt x="5" y="81"/>
                    <a:pt x="0" y="48"/>
                    <a:pt x="5" y="14"/>
                  </a:cubicBezTo>
                  <a:close/>
                </a:path>
              </a:pathLst>
            </a:custGeom>
            <a:solidFill>
              <a:srgbClr val="B5D7E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" name="Freeform 66"/>
            <p:cNvSpPr>
              <a:spLocks/>
            </p:cNvSpPr>
            <p:nvPr userDrawn="1"/>
          </p:nvSpPr>
          <p:spPr bwMode="auto">
            <a:xfrm>
              <a:off x="5" y="3479"/>
              <a:ext cx="419" cy="843"/>
            </a:xfrm>
            <a:custGeom>
              <a:avLst/>
              <a:gdLst>
                <a:gd name="T0" fmla="*/ 0 w 419"/>
                <a:gd name="T1" fmla="*/ 0 h 843"/>
                <a:gd name="T2" fmla="*/ 119 w 419"/>
                <a:gd name="T3" fmla="*/ 843 h 843"/>
                <a:gd name="T4" fmla="*/ 5 w 419"/>
                <a:gd name="T5" fmla="*/ 843 h 843"/>
                <a:gd name="T6" fmla="*/ 0 w 419"/>
                <a:gd name="T7" fmla="*/ 0 h 84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19" h="843">
                  <a:moveTo>
                    <a:pt x="0" y="0"/>
                  </a:moveTo>
                  <a:cubicBezTo>
                    <a:pt x="0" y="0"/>
                    <a:pt x="419" y="291"/>
                    <a:pt x="119" y="843"/>
                  </a:cubicBezTo>
                  <a:cubicBezTo>
                    <a:pt x="62" y="843"/>
                    <a:pt x="5" y="843"/>
                    <a:pt x="5" y="84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pic>
          <p:nvPicPr>
            <p:cNvPr id="13" name="Picture 70" descr="LGL_ohne_Kreis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" y="3264"/>
              <a:ext cx="436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" name="Picture 78" descr="PPT_Kopf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92"/>
          <a:stretch>
            <a:fillRect/>
          </a:stretch>
        </p:blipFill>
        <p:spPr bwMode="auto">
          <a:xfrm>
            <a:off x="4527550" y="212725"/>
            <a:ext cx="4354513" cy="101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5124" name="Rectangle 20"/>
          <p:cNvSpPr>
            <a:spLocks noGrp="1" noChangeArrowheads="1"/>
          </p:cNvSpPr>
          <p:nvPr>
            <p:ph type="ctrTitle" sz="quarter"/>
          </p:nvPr>
        </p:nvSpPr>
        <p:spPr>
          <a:xfrm>
            <a:off x="1720850" y="5245100"/>
            <a:ext cx="6007100" cy="727075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de-DE" altLang="de-DE" noProof="0" smtClean="0"/>
              <a:t>Titelheadline Arial 24 Pt</a:t>
            </a:r>
            <a:br>
              <a:rPr lang="de-DE" altLang="de-DE" noProof="0" smtClean="0"/>
            </a:br>
            <a:r>
              <a:rPr lang="de-DE" altLang="de-DE" noProof="0" smtClean="0"/>
              <a:t>Zweite Zeile Titelheadline Arial 24 Pt</a:t>
            </a:r>
          </a:p>
        </p:txBody>
      </p:sp>
      <p:sp>
        <p:nvSpPr>
          <p:cNvPr id="175125" name="Rectangle 2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708150" y="6035675"/>
            <a:ext cx="6019800" cy="660400"/>
          </a:xfrm>
        </p:spPr>
        <p:txBody>
          <a:bodyPr/>
          <a:lstStyle>
            <a:lvl1pPr algn="r">
              <a:spcBef>
                <a:spcPct val="0"/>
              </a:spcBef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altLang="de-DE" noProof="0" smtClean="0"/>
              <a:t>Untertitelmaster Arial 18 Pt</a:t>
            </a:r>
          </a:p>
          <a:p>
            <a:pPr lvl="0"/>
            <a:r>
              <a:rPr lang="de-DE" altLang="de-DE" noProof="0" smtClean="0"/>
              <a:t>Zweite Zeile Untertitelmaster Arial 18 Pt</a:t>
            </a:r>
          </a:p>
        </p:txBody>
      </p:sp>
    </p:spTree>
    <p:extLst>
      <p:ext uri="{BB962C8B-B14F-4D97-AF65-F5344CB8AC3E}">
        <p14:creationId xmlns:p14="http://schemas.microsoft.com/office/powerpoint/2010/main" val="76669105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smtClean="0"/>
              <a:t>Das neue Arzneimittelgesetz; Informationen für Tierhalter</a:t>
            </a:r>
            <a:endParaRPr lang="de-DE" altLang="de-DE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FB91AF-8C73-4E9A-9D1A-DFC30E1554B9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151175303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smtClean="0"/>
              <a:t>Das neue Arzneimittelgesetz; Informationen für Tierhalter</a:t>
            </a:r>
            <a:endParaRPr lang="de-DE" altLang="de-DE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4CD198-A982-4493-B5B6-9574F3FD21BC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3165645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0850" y="1627188"/>
            <a:ext cx="4137025" cy="4141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40275" y="1627188"/>
            <a:ext cx="4137025" cy="4141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smtClean="0"/>
              <a:t>Das neue Arzneimittelgesetz; Informationen für Tierhalter</a:t>
            </a:r>
            <a:endParaRPr lang="de-DE" altLang="de-DE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56C84E-5539-424F-A2AD-E8C1CDE67AB2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197014002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0850" y="1627188"/>
            <a:ext cx="4137025" cy="4141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40275" y="1627188"/>
            <a:ext cx="4137025" cy="4141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smtClean="0"/>
              <a:t>Das neue Arzneimittelgesetz; Informationen für Tierhalter</a:t>
            </a:r>
            <a:endParaRPr lang="de-DE" altLang="de-DE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3497D1-B39E-415C-B115-38C679EF6BF0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254185131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smtClean="0"/>
              <a:t>Das neue Arzneimittelgesetz; Informationen für Tierhalter</a:t>
            </a:r>
            <a:endParaRPr lang="de-DE" altLang="de-DE"/>
          </a:p>
        </p:txBody>
      </p:sp>
      <p:sp>
        <p:nvSpPr>
          <p:cNvPr id="8" name="Rectangle 1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87A36C-61EC-4FF2-BD1F-39BB49B4D8EE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63750007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smtClean="0"/>
              <a:t>Das neue Arzneimittelgesetz; Informationen für Tierhalter</a:t>
            </a:r>
            <a:endParaRPr lang="de-DE" altLang="de-DE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87DC78-00DB-4E94-BD3D-69C1C0710910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217345627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smtClean="0"/>
              <a:t>Das neue Arzneimittelgesetz; Informationen für Tierhalter</a:t>
            </a:r>
            <a:endParaRPr lang="de-DE" altLang="de-DE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56847D-D81B-447B-9F3A-1398F242C78F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169820198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smtClean="0"/>
              <a:t>Das neue Arzneimittelgesetz; Informationen für Tierhalter</a:t>
            </a:r>
            <a:endParaRPr lang="de-DE" altLang="de-DE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DB37C1-E54D-45F7-956D-24A45804A4BE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188314446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smtClean="0"/>
              <a:t>Das neue Arzneimittelgesetz; Informationen für Tierhalter</a:t>
            </a:r>
            <a:endParaRPr lang="de-DE" altLang="de-DE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71991D-9174-46ED-ABF8-14118A23E517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399427959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smtClean="0"/>
              <a:t>Das neue Arzneimittelgesetz; Informationen für Tierhalter</a:t>
            </a:r>
            <a:endParaRPr lang="de-DE" altLang="de-DE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8CBE1F-CA05-4CC9-A6DA-712D05FC54EA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95947500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770688" y="690563"/>
            <a:ext cx="2106612" cy="5078412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0850" y="690563"/>
            <a:ext cx="6167438" cy="5078412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smtClean="0"/>
              <a:t>Das neue Arzneimittelgesetz; Informationen für Tierhalter</a:t>
            </a:r>
            <a:endParaRPr lang="de-DE" altLang="de-DE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4D53AD-A0A0-4125-988E-8C04BCB77B23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199791732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0850" y="690563"/>
            <a:ext cx="8426450" cy="6858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50850" y="1627188"/>
            <a:ext cx="4137025" cy="4141787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740275" y="1627188"/>
            <a:ext cx="4137025" cy="19939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740275" y="3773488"/>
            <a:ext cx="4137025" cy="1995487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smtClean="0"/>
              <a:t>Das neue Arzneimittelgesetz; Informationen für Tierhalter</a:t>
            </a:r>
            <a:endParaRPr lang="de-DE" altLang="de-DE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26C2B3-EECB-4787-BE38-23D8134A1B5D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255418278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7" descr="LogoLebensM_Geschaeftsb_RGB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6"/>
          <a:stretch>
            <a:fillRect/>
          </a:stretch>
        </p:blipFill>
        <p:spPr bwMode="auto">
          <a:xfrm>
            <a:off x="349250" y="239713"/>
            <a:ext cx="914400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6" descr="kap_1_titelbild_160204-lgl040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6363"/>
            <a:ext cx="7769225" cy="37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ine 16"/>
          <p:cNvSpPr>
            <a:spLocks noChangeShapeType="1"/>
          </p:cNvSpPr>
          <p:nvPr userDrawn="1"/>
        </p:nvSpPr>
        <p:spPr bwMode="auto">
          <a:xfrm>
            <a:off x="7766050" y="5097463"/>
            <a:ext cx="3175" cy="1760537"/>
          </a:xfrm>
          <a:prstGeom prst="line">
            <a:avLst/>
          </a:prstGeom>
          <a:noFill/>
          <a:ln w="6350">
            <a:solidFill>
              <a:srgbClr val="B5D7E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7" name="Group 74"/>
          <p:cNvGrpSpPr>
            <a:grpSpLocks/>
          </p:cNvGrpSpPr>
          <p:nvPr userDrawn="1"/>
        </p:nvGrpSpPr>
        <p:grpSpPr bwMode="auto">
          <a:xfrm>
            <a:off x="0" y="4624388"/>
            <a:ext cx="1874838" cy="2236787"/>
            <a:chOff x="0" y="2913"/>
            <a:chExt cx="1181" cy="1409"/>
          </a:xfrm>
        </p:grpSpPr>
        <p:sp>
          <p:nvSpPr>
            <p:cNvPr id="8" name="Freeform 67"/>
            <p:cNvSpPr>
              <a:spLocks/>
            </p:cNvSpPr>
            <p:nvPr userDrawn="1"/>
          </p:nvSpPr>
          <p:spPr bwMode="auto">
            <a:xfrm>
              <a:off x="5" y="2913"/>
              <a:ext cx="1176" cy="1409"/>
            </a:xfrm>
            <a:custGeom>
              <a:avLst/>
              <a:gdLst>
                <a:gd name="T0" fmla="*/ 0 w 1176"/>
                <a:gd name="T1" fmla="*/ 0 h 1409"/>
                <a:gd name="T2" fmla="*/ 1024 w 1176"/>
                <a:gd name="T3" fmla="*/ 1409 h 1409"/>
                <a:gd name="T4" fmla="*/ 5 w 1176"/>
                <a:gd name="T5" fmla="*/ 1409 h 1409"/>
                <a:gd name="T6" fmla="*/ 0 w 1176"/>
                <a:gd name="T7" fmla="*/ 0 h 140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76" h="1409">
                  <a:moveTo>
                    <a:pt x="0" y="0"/>
                  </a:moveTo>
                  <a:cubicBezTo>
                    <a:pt x="1105" y="19"/>
                    <a:pt x="1176" y="967"/>
                    <a:pt x="1024" y="1409"/>
                  </a:cubicBezTo>
                  <a:cubicBezTo>
                    <a:pt x="514" y="1409"/>
                    <a:pt x="5" y="1409"/>
                    <a:pt x="5" y="1409"/>
                  </a:cubicBezTo>
                  <a:cubicBezTo>
                    <a:pt x="5" y="1409"/>
                    <a:pt x="2" y="704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B5D7EF">
                    <a:alpha val="0"/>
                  </a:srgbClr>
                </a:gs>
                <a:gs pos="100000">
                  <a:srgbClr val="ACCCE3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" name="Freeform 59"/>
            <p:cNvSpPr>
              <a:spLocks/>
            </p:cNvSpPr>
            <p:nvPr userDrawn="1"/>
          </p:nvSpPr>
          <p:spPr bwMode="auto">
            <a:xfrm>
              <a:off x="0" y="2913"/>
              <a:ext cx="1176" cy="1409"/>
            </a:xfrm>
            <a:custGeom>
              <a:avLst/>
              <a:gdLst>
                <a:gd name="T0" fmla="*/ 0 w 1176"/>
                <a:gd name="T1" fmla="*/ 0 h 1409"/>
                <a:gd name="T2" fmla="*/ 1024 w 1176"/>
                <a:gd name="T3" fmla="*/ 1409 h 1409"/>
                <a:gd name="T4" fmla="*/ 5 w 1176"/>
                <a:gd name="T5" fmla="*/ 1409 h 1409"/>
                <a:gd name="T6" fmla="*/ 0 w 1176"/>
                <a:gd name="T7" fmla="*/ 0 h 140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76" h="1409">
                  <a:moveTo>
                    <a:pt x="0" y="0"/>
                  </a:moveTo>
                  <a:cubicBezTo>
                    <a:pt x="1105" y="19"/>
                    <a:pt x="1176" y="967"/>
                    <a:pt x="1024" y="1409"/>
                  </a:cubicBezTo>
                  <a:cubicBezTo>
                    <a:pt x="514" y="1409"/>
                    <a:pt x="5" y="1409"/>
                    <a:pt x="5" y="1409"/>
                  </a:cubicBezTo>
                  <a:cubicBezTo>
                    <a:pt x="5" y="1409"/>
                    <a:pt x="2" y="704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" name="Freeform 64"/>
            <p:cNvSpPr>
              <a:spLocks/>
            </p:cNvSpPr>
            <p:nvPr userDrawn="1"/>
          </p:nvSpPr>
          <p:spPr bwMode="auto">
            <a:xfrm>
              <a:off x="0" y="2956"/>
              <a:ext cx="757" cy="1366"/>
            </a:xfrm>
            <a:custGeom>
              <a:avLst/>
              <a:gdLst>
                <a:gd name="T0" fmla="*/ 5 w 757"/>
                <a:gd name="T1" fmla="*/ 0 h 1366"/>
                <a:gd name="T2" fmla="*/ 557 w 757"/>
                <a:gd name="T3" fmla="*/ 1366 h 1366"/>
                <a:gd name="T4" fmla="*/ 0 w 757"/>
                <a:gd name="T5" fmla="*/ 1366 h 1366"/>
                <a:gd name="T6" fmla="*/ 5 w 757"/>
                <a:gd name="T7" fmla="*/ 0 h 136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57" h="1366">
                  <a:moveTo>
                    <a:pt x="5" y="0"/>
                  </a:moveTo>
                  <a:cubicBezTo>
                    <a:pt x="200" y="71"/>
                    <a:pt x="757" y="452"/>
                    <a:pt x="557" y="1366"/>
                  </a:cubicBezTo>
                  <a:cubicBezTo>
                    <a:pt x="278" y="1366"/>
                    <a:pt x="0" y="1366"/>
                    <a:pt x="0" y="1366"/>
                  </a:cubicBezTo>
                  <a:cubicBezTo>
                    <a:pt x="0" y="1366"/>
                    <a:pt x="2" y="683"/>
                    <a:pt x="5" y="0"/>
                  </a:cubicBezTo>
                  <a:close/>
                </a:path>
              </a:pathLst>
            </a:custGeom>
            <a:solidFill>
              <a:srgbClr val="E7F7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" name="Freeform 65"/>
            <p:cNvSpPr>
              <a:spLocks/>
            </p:cNvSpPr>
            <p:nvPr userDrawn="1"/>
          </p:nvSpPr>
          <p:spPr bwMode="auto">
            <a:xfrm>
              <a:off x="0" y="3403"/>
              <a:ext cx="710" cy="919"/>
            </a:xfrm>
            <a:custGeom>
              <a:avLst/>
              <a:gdLst>
                <a:gd name="T0" fmla="*/ 5 w 710"/>
                <a:gd name="T1" fmla="*/ 14 h 919"/>
                <a:gd name="T2" fmla="*/ 457 w 710"/>
                <a:gd name="T3" fmla="*/ 200 h 919"/>
                <a:gd name="T4" fmla="*/ 481 w 710"/>
                <a:gd name="T5" fmla="*/ 914 h 919"/>
                <a:gd name="T6" fmla="*/ 124 w 710"/>
                <a:gd name="T7" fmla="*/ 919 h 919"/>
                <a:gd name="T8" fmla="*/ 5 w 710"/>
                <a:gd name="T9" fmla="*/ 81 h 919"/>
                <a:gd name="T10" fmla="*/ 5 w 710"/>
                <a:gd name="T11" fmla="*/ 14 h 91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10" h="919">
                  <a:moveTo>
                    <a:pt x="5" y="14"/>
                  </a:moveTo>
                  <a:cubicBezTo>
                    <a:pt x="224" y="0"/>
                    <a:pt x="390" y="129"/>
                    <a:pt x="457" y="200"/>
                  </a:cubicBezTo>
                  <a:cubicBezTo>
                    <a:pt x="524" y="271"/>
                    <a:pt x="710" y="548"/>
                    <a:pt x="481" y="914"/>
                  </a:cubicBezTo>
                  <a:cubicBezTo>
                    <a:pt x="309" y="916"/>
                    <a:pt x="267" y="914"/>
                    <a:pt x="124" y="919"/>
                  </a:cubicBezTo>
                  <a:cubicBezTo>
                    <a:pt x="324" y="600"/>
                    <a:pt x="200" y="191"/>
                    <a:pt x="5" y="81"/>
                  </a:cubicBezTo>
                  <a:cubicBezTo>
                    <a:pt x="5" y="81"/>
                    <a:pt x="0" y="48"/>
                    <a:pt x="5" y="14"/>
                  </a:cubicBezTo>
                  <a:close/>
                </a:path>
              </a:pathLst>
            </a:custGeom>
            <a:solidFill>
              <a:srgbClr val="B5D7E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" name="Freeform 66"/>
            <p:cNvSpPr>
              <a:spLocks/>
            </p:cNvSpPr>
            <p:nvPr userDrawn="1"/>
          </p:nvSpPr>
          <p:spPr bwMode="auto">
            <a:xfrm>
              <a:off x="5" y="3479"/>
              <a:ext cx="419" cy="843"/>
            </a:xfrm>
            <a:custGeom>
              <a:avLst/>
              <a:gdLst>
                <a:gd name="T0" fmla="*/ 0 w 419"/>
                <a:gd name="T1" fmla="*/ 0 h 843"/>
                <a:gd name="T2" fmla="*/ 119 w 419"/>
                <a:gd name="T3" fmla="*/ 843 h 843"/>
                <a:gd name="T4" fmla="*/ 5 w 419"/>
                <a:gd name="T5" fmla="*/ 843 h 843"/>
                <a:gd name="T6" fmla="*/ 0 w 419"/>
                <a:gd name="T7" fmla="*/ 0 h 84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19" h="843">
                  <a:moveTo>
                    <a:pt x="0" y="0"/>
                  </a:moveTo>
                  <a:cubicBezTo>
                    <a:pt x="0" y="0"/>
                    <a:pt x="419" y="291"/>
                    <a:pt x="119" y="843"/>
                  </a:cubicBezTo>
                  <a:cubicBezTo>
                    <a:pt x="62" y="843"/>
                    <a:pt x="5" y="843"/>
                    <a:pt x="5" y="84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pic>
          <p:nvPicPr>
            <p:cNvPr id="13" name="Picture 70" descr="LGL_ohne_Kreis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" y="3264"/>
              <a:ext cx="436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" name="Picture 78" descr="PPT_Kopf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92"/>
          <a:stretch>
            <a:fillRect/>
          </a:stretch>
        </p:blipFill>
        <p:spPr bwMode="auto">
          <a:xfrm>
            <a:off x="4527550" y="212725"/>
            <a:ext cx="4354513" cy="101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5124" name="Rectangle 20"/>
          <p:cNvSpPr>
            <a:spLocks noGrp="1" noChangeArrowheads="1"/>
          </p:cNvSpPr>
          <p:nvPr>
            <p:ph type="ctrTitle" sz="quarter"/>
          </p:nvPr>
        </p:nvSpPr>
        <p:spPr>
          <a:xfrm>
            <a:off x="1720850" y="5245100"/>
            <a:ext cx="6007100" cy="727075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de-DE" altLang="de-DE" noProof="0" smtClean="0"/>
              <a:t>Titelheadline Arial 24 Pt</a:t>
            </a:r>
            <a:br>
              <a:rPr lang="de-DE" altLang="de-DE" noProof="0" smtClean="0"/>
            </a:br>
            <a:r>
              <a:rPr lang="de-DE" altLang="de-DE" noProof="0" smtClean="0"/>
              <a:t>Zweite Zeile Titelheadline Arial 24 Pt</a:t>
            </a:r>
          </a:p>
        </p:txBody>
      </p:sp>
      <p:sp>
        <p:nvSpPr>
          <p:cNvPr id="175125" name="Rectangle 2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708150" y="6035675"/>
            <a:ext cx="6019800" cy="660400"/>
          </a:xfrm>
        </p:spPr>
        <p:txBody>
          <a:bodyPr/>
          <a:lstStyle>
            <a:lvl1pPr algn="r">
              <a:spcBef>
                <a:spcPct val="0"/>
              </a:spcBef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altLang="de-DE" noProof="0" smtClean="0"/>
              <a:t>Untertitelmaster Arial 18 Pt</a:t>
            </a:r>
          </a:p>
          <a:p>
            <a:pPr lvl="0"/>
            <a:r>
              <a:rPr lang="de-DE" altLang="de-DE" noProof="0" smtClean="0"/>
              <a:t>Zweite Zeile Untertitelmaster Arial 18 Pt</a:t>
            </a:r>
          </a:p>
        </p:txBody>
      </p:sp>
    </p:spTree>
    <p:extLst>
      <p:ext uri="{BB962C8B-B14F-4D97-AF65-F5344CB8AC3E}">
        <p14:creationId xmlns:p14="http://schemas.microsoft.com/office/powerpoint/2010/main" val="3338248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smtClean="0"/>
              <a:t>Das neue Arzneimittelgesetz; Informationen für Tierhalter</a:t>
            </a:r>
            <a:endParaRPr lang="de-DE" altLang="de-DE"/>
          </a:p>
        </p:txBody>
      </p:sp>
      <p:sp>
        <p:nvSpPr>
          <p:cNvPr id="8" name="Rectangle 1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F9623F-A3D7-4C01-A90D-1BE5ED5A563C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139257775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smtClean="0"/>
              <a:t>Das neue Arzneimittelgesetz; Informationen für Tierhalter</a:t>
            </a:r>
            <a:endParaRPr lang="de-DE" altLang="de-DE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8113B6-FF71-4F56-BBF1-8599FF37DF93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427571890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smtClean="0"/>
              <a:t>Das neue Arzneimittelgesetz; Informationen für Tierhalter</a:t>
            </a:r>
            <a:endParaRPr lang="de-DE" altLang="de-DE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A6D06D-BD8C-4AC5-8141-22EE0FE96E84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402864397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0850" y="1627188"/>
            <a:ext cx="4137025" cy="4141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40275" y="1627188"/>
            <a:ext cx="4137025" cy="4141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smtClean="0"/>
              <a:t>Das neue Arzneimittelgesetz; Informationen für Tierhalter</a:t>
            </a:r>
            <a:endParaRPr lang="de-DE" altLang="de-DE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C4CADB-2D51-4C72-AE7C-DF56C18AFE78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249520123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smtClean="0"/>
              <a:t>Das neue Arzneimittelgesetz; Informationen für Tierhalter</a:t>
            </a:r>
            <a:endParaRPr lang="de-DE" altLang="de-DE"/>
          </a:p>
        </p:txBody>
      </p:sp>
      <p:sp>
        <p:nvSpPr>
          <p:cNvPr id="8" name="Rectangle 1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4B0D8C-089B-48A7-90C2-49FD00F35225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8655148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smtClean="0"/>
              <a:t>Das neue Arzneimittelgesetz; Informationen für Tierhalter</a:t>
            </a:r>
            <a:endParaRPr lang="de-DE" altLang="de-DE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72322E-3D54-4562-B986-0813F57AEFD9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341602920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smtClean="0"/>
              <a:t>Das neue Arzneimittelgesetz; Informationen für Tierhalter</a:t>
            </a:r>
            <a:endParaRPr lang="de-DE" altLang="de-DE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DE5C7D-7154-4F42-AA74-11E94B825657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49935321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smtClean="0"/>
              <a:t>Das neue Arzneimittelgesetz; Informationen für Tierhalter</a:t>
            </a:r>
            <a:endParaRPr lang="de-DE" altLang="de-DE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56C8DA-B1A3-454C-B2BB-12464680C049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273082674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smtClean="0"/>
              <a:t>Das neue Arzneimittelgesetz; Informationen für Tierhalter</a:t>
            </a:r>
            <a:endParaRPr lang="de-DE" altLang="de-DE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9E3314-8D84-4008-B73C-F4B6CF0DD3CC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351609155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smtClean="0"/>
              <a:t>Das neue Arzneimittelgesetz; Informationen für Tierhalter</a:t>
            </a:r>
            <a:endParaRPr lang="de-DE" altLang="de-DE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B7276E-F904-4413-BE55-F3729BD534AC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298154323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770688" y="690563"/>
            <a:ext cx="2106612" cy="5078412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0850" y="690563"/>
            <a:ext cx="6167438" cy="5078412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smtClean="0"/>
              <a:t>Das neue Arzneimittelgesetz; Informationen für Tierhalter</a:t>
            </a:r>
            <a:endParaRPr lang="de-DE" altLang="de-DE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17A5F3-FF13-4BE8-9AB7-FB0E7A86CF0A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578729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smtClean="0"/>
              <a:t>Das neue Arzneimittelgesetz; Informationen für Tierhalter</a:t>
            </a:r>
            <a:endParaRPr lang="de-DE" altLang="de-DE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60BFE5-CE87-4FD9-9B68-598CEDE9F8EB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30480007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0850" y="690563"/>
            <a:ext cx="8426450" cy="6858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50850" y="1627188"/>
            <a:ext cx="4137025" cy="4141787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740275" y="1627188"/>
            <a:ext cx="4137025" cy="19939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740275" y="3773488"/>
            <a:ext cx="4137025" cy="1995487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smtClean="0"/>
              <a:t>Das neue Arzneimittelgesetz; Informationen für Tierhalter</a:t>
            </a:r>
            <a:endParaRPr lang="de-DE" altLang="de-DE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6A4F4C-F73B-4B49-A31C-149AD7E231E8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220412173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7" descr="LogoLebensM_Geschaeftsb_RGB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6"/>
          <a:stretch>
            <a:fillRect/>
          </a:stretch>
        </p:blipFill>
        <p:spPr bwMode="auto">
          <a:xfrm>
            <a:off x="349250" y="239713"/>
            <a:ext cx="914400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6" descr="kap_1_titelbild_160204-lgl040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6363"/>
            <a:ext cx="7769225" cy="37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ine 16"/>
          <p:cNvSpPr>
            <a:spLocks noChangeShapeType="1"/>
          </p:cNvSpPr>
          <p:nvPr userDrawn="1"/>
        </p:nvSpPr>
        <p:spPr bwMode="auto">
          <a:xfrm>
            <a:off x="7766050" y="5097463"/>
            <a:ext cx="3175" cy="1760537"/>
          </a:xfrm>
          <a:prstGeom prst="line">
            <a:avLst/>
          </a:prstGeom>
          <a:noFill/>
          <a:ln w="6350">
            <a:solidFill>
              <a:srgbClr val="B5D7E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>
              <a:solidFill>
                <a:srgbClr val="000000"/>
              </a:solidFill>
            </a:endParaRPr>
          </a:p>
        </p:txBody>
      </p:sp>
      <p:grpSp>
        <p:nvGrpSpPr>
          <p:cNvPr id="7" name="Group 74"/>
          <p:cNvGrpSpPr>
            <a:grpSpLocks/>
          </p:cNvGrpSpPr>
          <p:nvPr userDrawn="1"/>
        </p:nvGrpSpPr>
        <p:grpSpPr bwMode="auto">
          <a:xfrm>
            <a:off x="0" y="4624388"/>
            <a:ext cx="1874838" cy="2236787"/>
            <a:chOff x="0" y="2913"/>
            <a:chExt cx="1181" cy="1409"/>
          </a:xfrm>
        </p:grpSpPr>
        <p:sp>
          <p:nvSpPr>
            <p:cNvPr id="8" name="Freeform 67"/>
            <p:cNvSpPr>
              <a:spLocks/>
            </p:cNvSpPr>
            <p:nvPr userDrawn="1"/>
          </p:nvSpPr>
          <p:spPr bwMode="auto">
            <a:xfrm>
              <a:off x="5" y="2913"/>
              <a:ext cx="1176" cy="1409"/>
            </a:xfrm>
            <a:custGeom>
              <a:avLst/>
              <a:gdLst>
                <a:gd name="T0" fmla="*/ 0 w 1176"/>
                <a:gd name="T1" fmla="*/ 0 h 1409"/>
                <a:gd name="T2" fmla="*/ 1024 w 1176"/>
                <a:gd name="T3" fmla="*/ 1409 h 1409"/>
                <a:gd name="T4" fmla="*/ 5 w 1176"/>
                <a:gd name="T5" fmla="*/ 1409 h 1409"/>
                <a:gd name="T6" fmla="*/ 0 w 1176"/>
                <a:gd name="T7" fmla="*/ 0 h 140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76" h="1409">
                  <a:moveTo>
                    <a:pt x="0" y="0"/>
                  </a:moveTo>
                  <a:cubicBezTo>
                    <a:pt x="1105" y="19"/>
                    <a:pt x="1176" y="967"/>
                    <a:pt x="1024" y="1409"/>
                  </a:cubicBezTo>
                  <a:cubicBezTo>
                    <a:pt x="514" y="1409"/>
                    <a:pt x="5" y="1409"/>
                    <a:pt x="5" y="1409"/>
                  </a:cubicBezTo>
                  <a:cubicBezTo>
                    <a:pt x="5" y="1409"/>
                    <a:pt x="2" y="704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B5D7EF">
                    <a:alpha val="0"/>
                  </a:srgbClr>
                </a:gs>
                <a:gs pos="100000">
                  <a:srgbClr val="ACCCE3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9" name="Freeform 59"/>
            <p:cNvSpPr>
              <a:spLocks/>
            </p:cNvSpPr>
            <p:nvPr userDrawn="1"/>
          </p:nvSpPr>
          <p:spPr bwMode="auto">
            <a:xfrm>
              <a:off x="0" y="2913"/>
              <a:ext cx="1176" cy="1409"/>
            </a:xfrm>
            <a:custGeom>
              <a:avLst/>
              <a:gdLst>
                <a:gd name="T0" fmla="*/ 0 w 1176"/>
                <a:gd name="T1" fmla="*/ 0 h 1409"/>
                <a:gd name="T2" fmla="*/ 1024 w 1176"/>
                <a:gd name="T3" fmla="*/ 1409 h 1409"/>
                <a:gd name="T4" fmla="*/ 5 w 1176"/>
                <a:gd name="T5" fmla="*/ 1409 h 1409"/>
                <a:gd name="T6" fmla="*/ 0 w 1176"/>
                <a:gd name="T7" fmla="*/ 0 h 140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76" h="1409">
                  <a:moveTo>
                    <a:pt x="0" y="0"/>
                  </a:moveTo>
                  <a:cubicBezTo>
                    <a:pt x="1105" y="19"/>
                    <a:pt x="1176" y="967"/>
                    <a:pt x="1024" y="1409"/>
                  </a:cubicBezTo>
                  <a:cubicBezTo>
                    <a:pt x="514" y="1409"/>
                    <a:pt x="5" y="1409"/>
                    <a:pt x="5" y="1409"/>
                  </a:cubicBezTo>
                  <a:cubicBezTo>
                    <a:pt x="5" y="1409"/>
                    <a:pt x="2" y="704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0" name="Freeform 64"/>
            <p:cNvSpPr>
              <a:spLocks/>
            </p:cNvSpPr>
            <p:nvPr userDrawn="1"/>
          </p:nvSpPr>
          <p:spPr bwMode="auto">
            <a:xfrm>
              <a:off x="0" y="2956"/>
              <a:ext cx="757" cy="1366"/>
            </a:xfrm>
            <a:custGeom>
              <a:avLst/>
              <a:gdLst>
                <a:gd name="T0" fmla="*/ 5 w 757"/>
                <a:gd name="T1" fmla="*/ 0 h 1366"/>
                <a:gd name="T2" fmla="*/ 557 w 757"/>
                <a:gd name="T3" fmla="*/ 1366 h 1366"/>
                <a:gd name="T4" fmla="*/ 0 w 757"/>
                <a:gd name="T5" fmla="*/ 1366 h 1366"/>
                <a:gd name="T6" fmla="*/ 5 w 757"/>
                <a:gd name="T7" fmla="*/ 0 h 136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57" h="1366">
                  <a:moveTo>
                    <a:pt x="5" y="0"/>
                  </a:moveTo>
                  <a:cubicBezTo>
                    <a:pt x="200" y="71"/>
                    <a:pt x="757" y="452"/>
                    <a:pt x="557" y="1366"/>
                  </a:cubicBezTo>
                  <a:cubicBezTo>
                    <a:pt x="278" y="1366"/>
                    <a:pt x="0" y="1366"/>
                    <a:pt x="0" y="1366"/>
                  </a:cubicBezTo>
                  <a:cubicBezTo>
                    <a:pt x="0" y="1366"/>
                    <a:pt x="2" y="683"/>
                    <a:pt x="5" y="0"/>
                  </a:cubicBezTo>
                  <a:close/>
                </a:path>
              </a:pathLst>
            </a:custGeom>
            <a:solidFill>
              <a:srgbClr val="E7F7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1" name="Freeform 65"/>
            <p:cNvSpPr>
              <a:spLocks/>
            </p:cNvSpPr>
            <p:nvPr userDrawn="1"/>
          </p:nvSpPr>
          <p:spPr bwMode="auto">
            <a:xfrm>
              <a:off x="0" y="3403"/>
              <a:ext cx="710" cy="919"/>
            </a:xfrm>
            <a:custGeom>
              <a:avLst/>
              <a:gdLst>
                <a:gd name="T0" fmla="*/ 5 w 710"/>
                <a:gd name="T1" fmla="*/ 14 h 919"/>
                <a:gd name="T2" fmla="*/ 457 w 710"/>
                <a:gd name="T3" fmla="*/ 200 h 919"/>
                <a:gd name="T4" fmla="*/ 481 w 710"/>
                <a:gd name="T5" fmla="*/ 914 h 919"/>
                <a:gd name="T6" fmla="*/ 124 w 710"/>
                <a:gd name="T7" fmla="*/ 919 h 919"/>
                <a:gd name="T8" fmla="*/ 5 w 710"/>
                <a:gd name="T9" fmla="*/ 81 h 919"/>
                <a:gd name="T10" fmla="*/ 5 w 710"/>
                <a:gd name="T11" fmla="*/ 14 h 91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10" h="919">
                  <a:moveTo>
                    <a:pt x="5" y="14"/>
                  </a:moveTo>
                  <a:cubicBezTo>
                    <a:pt x="224" y="0"/>
                    <a:pt x="390" y="129"/>
                    <a:pt x="457" y="200"/>
                  </a:cubicBezTo>
                  <a:cubicBezTo>
                    <a:pt x="524" y="271"/>
                    <a:pt x="710" y="548"/>
                    <a:pt x="481" y="914"/>
                  </a:cubicBezTo>
                  <a:cubicBezTo>
                    <a:pt x="309" y="916"/>
                    <a:pt x="267" y="914"/>
                    <a:pt x="124" y="919"/>
                  </a:cubicBezTo>
                  <a:cubicBezTo>
                    <a:pt x="324" y="600"/>
                    <a:pt x="200" y="191"/>
                    <a:pt x="5" y="81"/>
                  </a:cubicBezTo>
                  <a:cubicBezTo>
                    <a:pt x="5" y="81"/>
                    <a:pt x="0" y="48"/>
                    <a:pt x="5" y="14"/>
                  </a:cubicBezTo>
                  <a:close/>
                </a:path>
              </a:pathLst>
            </a:custGeom>
            <a:solidFill>
              <a:srgbClr val="B5D7E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2" name="Freeform 66"/>
            <p:cNvSpPr>
              <a:spLocks/>
            </p:cNvSpPr>
            <p:nvPr userDrawn="1"/>
          </p:nvSpPr>
          <p:spPr bwMode="auto">
            <a:xfrm>
              <a:off x="5" y="3479"/>
              <a:ext cx="419" cy="843"/>
            </a:xfrm>
            <a:custGeom>
              <a:avLst/>
              <a:gdLst>
                <a:gd name="T0" fmla="*/ 0 w 419"/>
                <a:gd name="T1" fmla="*/ 0 h 843"/>
                <a:gd name="T2" fmla="*/ 119 w 419"/>
                <a:gd name="T3" fmla="*/ 843 h 843"/>
                <a:gd name="T4" fmla="*/ 5 w 419"/>
                <a:gd name="T5" fmla="*/ 843 h 843"/>
                <a:gd name="T6" fmla="*/ 0 w 419"/>
                <a:gd name="T7" fmla="*/ 0 h 84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19" h="843">
                  <a:moveTo>
                    <a:pt x="0" y="0"/>
                  </a:moveTo>
                  <a:cubicBezTo>
                    <a:pt x="0" y="0"/>
                    <a:pt x="419" y="291"/>
                    <a:pt x="119" y="843"/>
                  </a:cubicBezTo>
                  <a:cubicBezTo>
                    <a:pt x="62" y="843"/>
                    <a:pt x="5" y="843"/>
                    <a:pt x="5" y="84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pic>
          <p:nvPicPr>
            <p:cNvPr id="13" name="Picture 70" descr="LGL_ohne_Kreis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" y="3264"/>
              <a:ext cx="436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" name="Picture 78" descr="PPT_Kopf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92"/>
          <a:stretch>
            <a:fillRect/>
          </a:stretch>
        </p:blipFill>
        <p:spPr bwMode="auto">
          <a:xfrm>
            <a:off x="4527550" y="212725"/>
            <a:ext cx="4354513" cy="101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5124" name="Rectangle 20"/>
          <p:cNvSpPr>
            <a:spLocks noGrp="1" noChangeArrowheads="1"/>
          </p:cNvSpPr>
          <p:nvPr>
            <p:ph type="ctrTitle" sz="quarter"/>
          </p:nvPr>
        </p:nvSpPr>
        <p:spPr>
          <a:xfrm>
            <a:off x="1720850" y="5245100"/>
            <a:ext cx="6007100" cy="727075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de-DE" altLang="de-DE" noProof="0" smtClean="0"/>
              <a:t>Titelheadline Arial 24 Pt</a:t>
            </a:r>
            <a:br>
              <a:rPr lang="de-DE" altLang="de-DE" noProof="0" smtClean="0"/>
            </a:br>
            <a:r>
              <a:rPr lang="de-DE" altLang="de-DE" noProof="0" smtClean="0"/>
              <a:t>Zweite Zeile Titelheadline Arial 24 Pt</a:t>
            </a:r>
          </a:p>
        </p:txBody>
      </p:sp>
      <p:sp>
        <p:nvSpPr>
          <p:cNvPr id="175125" name="Rectangle 2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708150" y="6035675"/>
            <a:ext cx="6019800" cy="660400"/>
          </a:xfrm>
        </p:spPr>
        <p:txBody>
          <a:bodyPr/>
          <a:lstStyle>
            <a:lvl1pPr algn="r">
              <a:spcBef>
                <a:spcPct val="0"/>
              </a:spcBef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altLang="de-DE" noProof="0" smtClean="0"/>
              <a:t>Untertitelmaster Arial 18 Pt</a:t>
            </a:r>
          </a:p>
          <a:p>
            <a:pPr lvl="0"/>
            <a:r>
              <a:rPr lang="de-DE" altLang="de-DE" noProof="0" smtClean="0"/>
              <a:t>Zweite Zeile Untertitelmaster Arial 18 Pt</a:t>
            </a:r>
          </a:p>
        </p:txBody>
      </p:sp>
    </p:spTree>
    <p:extLst>
      <p:ext uri="{BB962C8B-B14F-4D97-AF65-F5344CB8AC3E}">
        <p14:creationId xmlns:p14="http://schemas.microsoft.com/office/powerpoint/2010/main" val="16353481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smtClean="0">
                <a:solidFill>
                  <a:srgbClr val="0077B2"/>
                </a:solidFill>
              </a:rPr>
              <a:t>Das neue Arzneimittelgesetz; Informationen für Tierhalter</a:t>
            </a:r>
            <a:endParaRPr lang="de-DE" altLang="de-DE" dirty="0">
              <a:solidFill>
                <a:srgbClr val="0077B2"/>
              </a:solidFill>
            </a:endParaRP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F8EF2B-DDCA-4F0C-84E3-9359571152D9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1847072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smtClean="0">
                <a:solidFill>
                  <a:srgbClr val="0077B2"/>
                </a:solidFill>
              </a:rPr>
              <a:t>Das neue Arzneimittelgesetz; Informationen für Tierhalter</a:t>
            </a:r>
            <a:endParaRPr lang="de-DE" altLang="de-DE" dirty="0">
              <a:solidFill>
                <a:srgbClr val="0077B2"/>
              </a:solidFill>
            </a:endParaRP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7E9949-47AE-417C-8BF4-F77BE8BCEA63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408863503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0850" y="1627188"/>
            <a:ext cx="4137025" cy="4141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40275" y="1627188"/>
            <a:ext cx="4137025" cy="4141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smtClean="0">
                <a:solidFill>
                  <a:srgbClr val="0077B2"/>
                </a:solidFill>
              </a:rPr>
              <a:t>Das neue Arzneimittelgesetz; Informationen für Tierhalter</a:t>
            </a:r>
            <a:endParaRPr lang="de-DE" altLang="de-DE" dirty="0">
              <a:solidFill>
                <a:srgbClr val="0077B2"/>
              </a:solidFill>
            </a:endParaRP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BC6447-8AC2-4EEF-AA66-34B953DC29BB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54290709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smtClean="0">
                <a:solidFill>
                  <a:srgbClr val="0077B2"/>
                </a:solidFill>
              </a:rPr>
              <a:t>Das neue Arzneimittelgesetz; Informationen für Tierhalter</a:t>
            </a:r>
            <a:endParaRPr lang="de-DE" altLang="de-DE" dirty="0">
              <a:solidFill>
                <a:srgbClr val="0077B2"/>
              </a:solidFill>
            </a:endParaRPr>
          </a:p>
        </p:txBody>
      </p:sp>
      <p:sp>
        <p:nvSpPr>
          <p:cNvPr id="8" name="Rectangle 1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1BE2C3-F52E-4C1E-8109-0173A58AEE25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274885243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smtClean="0">
                <a:solidFill>
                  <a:srgbClr val="0077B2"/>
                </a:solidFill>
              </a:rPr>
              <a:t>Das neue Arzneimittelgesetz; Informationen für Tierhalter</a:t>
            </a:r>
            <a:endParaRPr lang="de-DE" altLang="de-DE" dirty="0">
              <a:solidFill>
                <a:srgbClr val="0077B2"/>
              </a:solidFill>
            </a:endParaRP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12AEAD-A047-470D-86DB-4FCCEA01DDCC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360335635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smtClean="0">
                <a:solidFill>
                  <a:srgbClr val="0077B2"/>
                </a:solidFill>
              </a:rPr>
              <a:t>Das neue Arzneimittelgesetz; Informationen für Tierhalter</a:t>
            </a:r>
            <a:endParaRPr lang="de-DE" altLang="de-DE" dirty="0">
              <a:solidFill>
                <a:srgbClr val="0077B2"/>
              </a:solidFill>
            </a:endParaRPr>
          </a:p>
        </p:txBody>
      </p:sp>
      <p:sp>
        <p:nvSpPr>
          <p:cNvPr id="3" name="Rectangle 1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3C23BB-7695-496D-9C05-C3F91A6FB806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70371230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smtClean="0">
                <a:solidFill>
                  <a:srgbClr val="0077B2"/>
                </a:solidFill>
              </a:rPr>
              <a:t>Das neue Arzneimittelgesetz; Informationen für Tierhalter</a:t>
            </a:r>
            <a:endParaRPr lang="de-DE" altLang="de-DE" dirty="0">
              <a:solidFill>
                <a:srgbClr val="0077B2"/>
              </a:solidFill>
            </a:endParaRP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C7856E-0511-4BBA-92FB-EC2DE8749929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399996526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smtClean="0">
                <a:solidFill>
                  <a:srgbClr val="0077B2"/>
                </a:solidFill>
              </a:rPr>
              <a:t>Das neue Arzneimittelgesetz; Informationen für Tierhalter</a:t>
            </a:r>
            <a:endParaRPr lang="de-DE" altLang="de-DE" dirty="0">
              <a:solidFill>
                <a:srgbClr val="0077B2"/>
              </a:solidFill>
            </a:endParaRP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942C85-D9F7-4E4D-8232-80A1393C50CF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1634981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smtClean="0"/>
              <a:t>Das neue Arzneimittelgesetz; Informationen für Tierhalter</a:t>
            </a:r>
            <a:endParaRPr lang="de-DE" altLang="de-DE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30BC43-D875-480A-AB4C-02EC58FAF827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197269834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smtClean="0">
                <a:solidFill>
                  <a:srgbClr val="0077B2"/>
                </a:solidFill>
              </a:rPr>
              <a:t>Das neue Arzneimittelgesetz; Informationen für Tierhalter</a:t>
            </a:r>
            <a:endParaRPr lang="de-DE" altLang="de-DE" dirty="0">
              <a:solidFill>
                <a:srgbClr val="0077B2"/>
              </a:solidFill>
            </a:endParaRP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703B92-F379-4346-B4AE-99672ED2F699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69621845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770688" y="690563"/>
            <a:ext cx="2106612" cy="5078412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0850" y="690563"/>
            <a:ext cx="6167438" cy="5078412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smtClean="0">
                <a:solidFill>
                  <a:srgbClr val="0077B2"/>
                </a:solidFill>
              </a:rPr>
              <a:t>Das neue Arzneimittelgesetz; Informationen für Tierhalter</a:t>
            </a:r>
            <a:endParaRPr lang="de-DE" altLang="de-DE" dirty="0">
              <a:solidFill>
                <a:srgbClr val="0077B2"/>
              </a:solidFill>
            </a:endParaRP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35233-2944-4421-912E-624AB7E6801C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283595596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0850" y="690563"/>
            <a:ext cx="8426450" cy="6858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50850" y="1627188"/>
            <a:ext cx="4137025" cy="4141787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740275" y="1627188"/>
            <a:ext cx="4137025" cy="19939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740275" y="3773488"/>
            <a:ext cx="4137025" cy="1995487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smtClean="0">
                <a:solidFill>
                  <a:srgbClr val="0077B2"/>
                </a:solidFill>
              </a:rPr>
              <a:t>Das neue Arzneimittelgesetz; Informationen für Tierhalter</a:t>
            </a:r>
            <a:endParaRPr lang="de-DE" altLang="de-DE" dirty="0">
              <a:solidFill>
                <a:srgbClr val="0077B2"/>
              </a:solidFill>
            </a:endParaRP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7B40CC-364E-4ABC-9DA4-A3B02B1BC88B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302328390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7" descr="LogoLebensM_Geschaeftsb_RGB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6"/>
          <a:stretch>
            <a:fillRect/>
          </a:stretch>
        </p:blipFill>
        <p:spPr bwMode="auto">
          <a:xfrm>
            <a:off x="349250" y="239713"/>
            <a:ext cx="914400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6" descr="kap_1_titelbild_160204-lgl040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6363"/>
            <a:ext cx="7769225" cy="37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ine 16"/>
          <p:cNvSpPr>
            <a:spLocks noChangeShapeType="1"/>
          </p:cNvSpPr>
          <p:nvPr userDrawn="1"/>
        </p:nvSpPr>
        <p:spPr bwMode="auto">
          <a:xfrm>
            <a:off x="7766050" y="5097463"/>
            <a:ext cx="3175" cy="1760537"/>
          </a:xfrm>
          <a:prstGeom prst="line">
            <a:avLst/>
          </a:prstGeom>
          <a:noFill/>
          <a:ln w="6350">
            <a:solidFill>
              <a:srgbClr val="B5D7E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>
              <a:solidFill>
                <a:srgbClr val="000000"/>
              </a:solidFill>
            </a:endParaRPr>
          </a:p>
        </p:txBody>
      </p:sp>
      <p:grpSp>
        <p:nvGrpSpPr>
          <p:cNvPr id="7" name="Group 74"/>
          <p:cNvGrpSpPr>
            <a:grpSpLocks/>
          </p:cNvGrpSpPr>
          <p:nvPr userDrawn="1"/>
        </p:nvGrpSpPr>
        <p:grpSpPr bwMode="auto">
          <a:xfrm>
            <a:off x="0" y="4624388"/>
            <a:ext cx="1874838" cy="2236787"/>
            <a:chOff x="0" y="2913"/>
            <a:chExt cx="1181" cy="1409"/>
          </a:xfrm>
        </p:grpSpPr>
        <p:sp>
          <p:nvSpPr>
            <p:cNvPr id="8" name="Freeform 67"/>
            <p:cNvSpPr>
              <a:spLocks/>
            </p:cNvSpPr>
            <p:nvPr userDrawn="1"/>
          </p:nvSpPr>
          <p:spPr bwMode="auto">
            <a:xfrm>
              <a:off x="5" y="2913"/>
              <a:ext cx="1176" cy="1409"/>
            </a:xfrm>
            <a:custGeom>
              <a:avLst/>
              <a:gdLst>
                <a:gd name="T0" fmla="*/ 0 w 1176"/>
                <a:gd name="T1" fmla="*/ 0 h 1409"/>
                <a:gd name="T2" fmla="*/ 1024 w 1176"/>
                <a:gd name="T3" fmla="*/ 1409 h 1409"/>
                <a:gd name="T4" fmla="*/ 5 w 1176"/>
                <a:gd name="T5" fmla="*/ 1409 h 1409"/>
                <a:gd name="T6" fmla="*/ 0 w 1176"/>
                <a:gd name="T7" fmla="*/ 0 h 140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76" h="1409">
                  <a:moveTo>
                    <a:pt x="0" y="0"/>
                  </a:moveTo>
                  <a:cubicBezTo>
                    <a:pt x="1105" y="19"/>
                    <a:pt x="1176" y="967"/>
                    <a:pt x="1024" y="1409"/>
                  </a:cubicBezTo>
                  <a:cubicBezTo>
                    <a:pt x="514" y="1409"/>
                    <a:pt x="5" y="1409"/>
                    <a:pt x="5" y="1409"/>
                  </a:cubicBezTo>
                  <a:cubicBezTo>
                    <a:pt x="5" y="1409"/>
                    <a:pt x="2" y="704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B5D7EF">
                    <a:alpha val="0"/>
                  </a:srgbClr>
                </a:gs>
                <a:gs pos="100000">
                  <a:srgbClr val="ACCCE3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9" name="Freeform 59"/>
            <p:cNvSpPr>
              <a:spLocks/>
            </p:cNvSpPr>
            <p:nvPr userDrawn="1"/>
          </p:nvSpPr>
          <p:spPr bwMode="auto">
            <a:xfrm>
              <a:off x="0" y="2913"/>
              <a:ext cx="1176" cy="1409"/>
            </a:xfrm>
            <a:custGeom>
              <a:avLst/>
              <a:gdLst>
                <a:gd name="T0" fmla="*/ 0 w 1176"/>
                <a:gd name="T1" fmla="*/ 0 h 1409"/>
                <a:gd name="T2" fmla="*/ 1024 w 1176"/>
                <a:gd name="T3" fmla="*/ 1409 h 1409"/>
                <a:gd name="T4" fmla="*/ 5 w 1176"/>
                <a:gd name="T5" fmla="*/ 1409 h 1409"/>
                <a:gd name="T6" fmla="*/ 0 w 1176"/>
                <a:gd name="T7" fmla="*/ 0 h 140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76" h="1409">
                  <a:moveTo>
                    <a:pt x="0" y="0"/>
                  </a:moveTo>
                  <a:cubicBezTo>
                    <a:pt x="1105" y="19"/>
                    <a:pt x="1176" y="967"/>
                    <a:pt x="1024" y="1409"/>
                  </a:cubicBezTo>
                  <a:cubicBezTo>
                    <a:pt x="514" y="1409"/>
                    <a:pt x="5" y="1409"/>
                    <a:pt x="5" y="1409"/>
                  </a:cubicBezTo>
                  <a:cubicBezTo>
                    <a:pt x="5" y="1409"/>
                    <a:pt x="2" y="704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0" name="Freeform 64"/>
            <p:cNvSpPr>
              <a:spLocks/>
            </p:cNvSpPr>
            <p:nvPr userDrawn="1"/>
          </p:nvSpPr>
          <p:spPr bwMode="auto">
            <a:xfrm>
              <a:off x="0" y="2956"/>
              <a:ext cx="757" cy="1366"/>
            </a:xfrm>
            <a:custGeom>
              <a:avLst/>
              <a:gdLst>
                <a:gd name="T0" fmla="*/ 5 w 757"/>
                <a:gd name="T1" fmla="*/ 0 h 1366"/>
                <a:gd name="T2" fmla="*/ 557 w 757"/>
                <a:gd name="T3" fmla="*/ 1366 h 1366"/>
                <a:gd name="T4" fmla="*/ 0 w 757"/>
                <a:gd name="T5" fmla="*/ 1366 h 1366"/>
                <a:gd name="T6" fmla="*/ 5 w 757"/>
                <a:gd name="T7" fmla="*/ 0 h 136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57" h="1366">
                  <a:moveTo>
                    <a:pt x="5" y="0"/>
                  </a:moveTo>
                  <a:cubicBezTo>
                    <a:pt x="200" y="71"/>
                    <a:pt x="757" y="452"/>
                    <a:pt x="557" y="1366"/>
                  </a:cubicBezTo>
                  <a:cubicBezTo>
                    <a:pt x="278" y="1366"/>
                    <a:pt x="0" y="1366"/>
                    <a:pt x="0" y="1366"/>
                  </a:cubicBezTo>
                  <a:cubicBezTo>
                    <a:pt x="0" y="1366"/>
                    <a:pt x="2" y="683"/>
                    <a:pt x="5" y="0"/>
                  </a:cubicBezTo>
                  <a:close/>
                </a:path>
              </a:pathLst>
            </a:custGeom>
            <a:solidFill>
              <a:srgbClr val="E7F7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1" name="Freeform 65"/>
            <p:cNvSpPr>
              <a:spLocks/>
            </p:cNvSpPr>
            <p:nvPr userDrawn="1"/>
          </p:nvSpPr>
          <p:spPr bwMode="auto">
            <a:xfrm>
              <a:off x="0" y="3403"/>
              <a:ext cx="710" cy="919"/>
            </a:xfrm>
            <a:custGeom>
              <a:avLst/>
              <a:gdLst>
                <a:gd name="T0" fmla="*/ 5 w 710"/>
                <a:gd name="T1" fmla="*/ 14 h 919"/>
                <a:gd name="T2" fmla="*/ 457 w 710"/>
                <a:gd name="T3" fmla="*/ 200 h 919"/>
                <a:gd name="T4" fmla="*/ 481 w 710"/>
                <a:gd name="T5" fmla="*/ 914 h 919"/>
                <a:gd name="T6" fmla="*/ 124 w 710"/>
                <a:gd name="T7" fmla="*/ 919 h 919"/>
                <a:gd name="T8" fmla="*/ 5 w 710"/>
                <a:gd name="T9" fmla="*/ 81 h 919"/>
                <a:gd name="T10" fmla="*/ 5 w 710"/>
                <a:gd name="T11" fmla="*/ 14 h 91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10" h="919">
                  <a:moveTo>
                    <a:pt x="5" y="14"/>
                  </a:moveTo>
                  <a:cubicBezTo>
                    <a:pt x="224" y="0"/>
                    <a:pt x="390" y="129"/>
                    <a:pt x="457" y="200"/>
                  </a:cubicBezTo>
                  <a:cubicBezTo>
                    <a:pt x="524" y="271"/>
                    <a:pt x="710" y="548"/>
                    <a:pt x="481" y="914"/>
                  </a:cubicBezTo>
                  <a:cubicBezTo>
                    <a:pt x="309" y="916"/>
                    <a:pt x="267" y="914"/>
                    <a:pt x="124" y="919"/>
                  </a:cubicBezTo>
                  <a:cubicBezTo>
                    <a:pt x="324" y="600"/>
                    <a:pt x="200" y="191"/>
                    <a:pt x="5" y="81"/>
                  </a:cubicBezTo>
                  <a:cubicBezTo>
                    <a:pt x="5" y="81"/>
                    <a:pt x="0" y="48"/>
                    <a:pt x="5" y="14"/>
                  </a:cubicBezTo>
                  <a:close/>
                </a:path>
              </a:pathLst>
            </a:custGeom>
            <a:solidFill>
              <a:srgbClr val="B5D7E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2" name="Freeform 66"/>
            <p:cNvSpPr>
              <a:spLocks/>
            </p:cNvSpPr>
            <p:nvPr userDrawn="1"/>
          </p:nvSpPr>
          <p:spPr bwMode="auto">
            <a:xfrm>
              <a:off x="5" y="3479"/>
              <a:ext cx="419" cy="843"/>
            </a:xfrm>
            <a:custGeom>
              <a:avLst/>
              <a:gdLst>
                <a:gd name="T0" fmla="*/ 0 w 419"/>
                <a:gd name="T1" fmla="*/ 0 h 843"/>
                <a:gd name="T2" fmla="*/ 119 w 419"/>
                <a:gd name="T3" fmla="*/ 843 h 843"/>
                <a:gd name="T4" fmla="*/ 5 w 419"/>
                <a:gd name="T5" fmla="*/ 843 h 843"/>
                <a:gd name="T6" fmla="*/ 0 w 419"/>
                <a:gd name="T7" fmla="*/ 0 h 84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19" h="843">
                  <a:moveTo>
                    <a:pt x="0" y="0"/>
                  </a:moveTo>
                  <a:cubicBezTo>
                    <a:pt x="0" y="0"/>
                    <a:pt x="419" y="291"/>
                    <a:pt x="119" y="843"/>
                  </a:cubicBezTo>
                  <a:cubicBezTo>
                    <a:pt x="62" y="843"/>
                    <a:pt x="5" y="843"/>
                    <a:pt x="5" y="84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pic>
          <p:nvPicPr>
            <p:cNvPr id="13" name="Picture 70" descr="LGL_ohne_Kreis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" y="3264"/>
              <a:ext cx="436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" name="Picture 78" descr="PPT_Kopf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92"/>
          <a:stretch>
            <a:fillRect/>
          </a:stretch>
        </p:blipFill>
        <p:spPr bwMode="auto">
          <a:xfrm>
            <a:off x="4527550" y="212725"/>
            <a:ext cx="4354513" cy="101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5124" name="Rectangle 20"/>
          <p:cNvSpPr>
            <a:spLocks noGrp="1" noChangeArrowheads="1"/>
          </p:cNvSpPr>
          <p:nvPr>
            <p:ph type="ctrTitle" sz="quarter"/>
          </p:nvPr>
        </p:nvSpPr>
        <p:spPr>
          <a:xfrm>
            <a:off x="1720850" y="5245100"/>
            <a:ext cx="6007100" cy="727075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de-DE" altLang="de-DE" noProof="0" smtClean="0"/>
              <a:t>Titelheadline Arial 24 Pt</a:t>
            </a:r>
            <a:br>
              <a:rPr lang="de-DE" altLang="de-DE" noProof="0" smtClean="0"/>
            </a:br>
            <a:r>
              <a:rPr lang="de-DE" altLang="de-DE" noProof="0" smtClean="0"/>
              <a:t>Zweite Zeile Titelheadline Arial 24 Pt</a:t>
            </a:r>
          </a:p>
        </p:txBody>
      </p:sp>
      <p:sp>
        <p:nvSpPr>
          <p:cNvPr id="175125" name="Rectangle 2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708150" y="6035675"/>
            <a:ext cx="6019800" cy="660400"/>
          </a:xfrm>
        </p:spPr>
        <p:txBody>
          <a:bodyPr/>
          <a:lstStyle>
            <a:lvl1pPr algn="r">
              <a:spcBef>
                <a:spcPct val="0"/>
              </a:spcBef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altLang="de-DE" noProof="0" smtClean="0"/>
              <a:t>Untertitelmaster Arial 18 Pt</a:t>
            </a:r>
          </a:p>
          <a:p>
            <a:pPr lvl="0"/>
            <a:r>
              <a:rPr lang="de-DE" altLang="de-DE" noProof="0" smtClean="0"/>
              <a:t>Zweite Zeile Untertitelmaster Arial 18 Pt</a:t>
            </a:r>
          </a:p>
        </p:txBody>
      </p:sp>
    </p:spTree>
    <p:extLst>
      <p:ext uri="{BB962C8B-B14F-4D97-AF65-F5344CB8AC3E}">
        <p14:creationId xmlns:p14="http://schemas.microsoft.com/office/powerpoint/2010/main" val="336040309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smtClean="0"/>
              <a:t>Das neue Arzneimittelgesetz; Informationen für Tierhalter</a:t>
            </a:r>
            <a:endParaRPr lang="de-DE" altLang="de-DE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6D16F6-555C-4747-B938-77AC557BB411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106234579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smtClean="0"/>
              <a:t>Das neue Arzneimittelgesetz; Informationen für Tierhalter</a:t>
            </a:r>
            <a:endParaRPr lang="de-DE" altLang="de-DE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194A8D-1C1C-4CEE-A94B-8C34C9F5F575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409275577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0850" y="1627188"/>
            <a:ext cx="4137025" cy="4141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40275" y="1627188"/>
            <a:ext cx="4137025" cy="4141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smtClean="0"/>
              <a:t>Das neue Arzneimittelgesetz; Informationen für Tierhalter</a:t>
            </a:r>
            <a:endParaRPr lang="de-DE" altLang="de-DE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014C66-579B-41DF-A889-B8A987DEA009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414321683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smtClean="0"/>
              <a:t>Das neue Arzneimittelgesetz; Informationen für Tierhalter</a:t>
            </a:r>
            <a:endParaRPr lang="de-DE" altLang="de-DE"/>
          </a:p>
        </p:txBody>
      </p:sp>
      <p:sp>
        <p:nvSpPr>
          <p:cNvPr id="8" name="Rectangle 1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B4FEDE-4FBE-4550-9EC9-EEFDCE8EE4E6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36404833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smtClean="0"/>
              <a:t>Das neue Arzneimittelgesetz; Informationen für Tierhalter</a:t>
            </a:r>
            <a:endParaRPr lang="de-DE" altLang="de-DE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42CA9A-BA97-4157-930F-F2CC9891AF3B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134000619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smtClean="0"/>
              <a:t>Das neue Arzneimittelgesetz; Informationen für Tierhalter</a:t>
            </a:r>
            <a:endParaRPr lang="de-DE" altLang="de-DE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6B8F30-E539-4B15-BBFD-E1080FB16FEB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4171946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smtClean="0"/>
              <a:t>Das neue Arzneimittelgesetz; Informationen für Tierhalter</a:t>
            </a:r>
            <a:endParaRPr lang="de-DE" altLang="de-DE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DEC989-5A87-4B1C-8996-C84A2E7EA429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214860435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smtClean="0"/>
              <a:t>Das neue Arzneimittelgesetz; Informationen für Tierhalter</a:t>
            </a:r>
            <a:endParaRPr lang="de-DE" altLang="de-DE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3D5B56-C732-46FE-A259-9203B4AE6BD9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282591036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smtClean="0"/>
              <a:t>Das neue Arzneimittelgesetz; Informationen für Tierhalter</a:t>
            </a:r>
            <a:endParaRPr lang="de-DE" altLang="de-DE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62DD20-4A4C-4B85-9BBC-CDE98936F50B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325209417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smtClean="0"/>
              <a:t>Das neue Arzneimittelgesetz; Informationen für Tierhalter</a:t>
            </a:r>
            <a:endParaRPr lang="de-DE" altLang="de-DE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30DEDB-60E8-4913-8D24-765A368779CD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284965963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770688" y="690563"/>
            <a:ext cx="2106612" cy="5078412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0850" y="690563"/>
            <a:ext cx="6167438" cy="5078412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smtClean="0"/>
              <a:t>Das neue Arzneimittelgesetz; Informationen für Tierhalter</a:t>
            </a:r>
            <a:endParaRPr lang="de-DE" altLang="de-DE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AA4904-198C-49DC-B62F-49781FBF7BB3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57992369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0850" y="690563"/>
            <a:ext cx="8426450" cy="6858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50850" y="1627188"/>
            <a:ext cx="4137025" cy="4141787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740275" y="1627188"/>
            <a:ext cx="4137025" cy="19939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740275" y="3773488"/>
            <a:ext cx="4137025" cy="1995487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smtClean="0"/>
              <a:t>Das neue Arzneimittelgesetz; Informationen für Tierhalter</a:t>
            </a:r>
            <a:endParaRPr lang="de-DE" altLang="de-DE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1A0FBA-7B9E-4B52-888C-240DB78C0DAB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117931015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7" descr="LogoLebensM_Geschaeftsb_RGB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6"/>
          <a:stretch>
            <a:fillRect/>
          </a:stretch>
        </p:blipFill>
        <p:spPr bwMode="auto">
          <a:xfrm>
            <a:off x="349250" y="239713"/>
            <a:ext cx="914400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6" descr="kap_1_titelbild_160204-lgl040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6363"/>
            <a:ext cx="7769225" cy="37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ine 16"/>
          <p:cNvSpPr>
            <a:spLocks noChangeShapeType="1"/>
          </p:cNvSpPr>
          <p:nvPr userDrawn="1"/>
        </p:nvSpPr>
        <p:spPr bwMode="auto">
          <a:xfrm>
            <a:off x="7766050" y="5097463"/>
            <a:ext cx="3175" cy="1760537"/>
          </a:xfrm>
          <a:prstGeom prst="line">
            <a:avLst/>
          </a:prstGeom>
          <a:noFill/>
          <a:ln w="6350">
            <a:solidFill>
              <a:srgbClr val="B5D7E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>
              <a:solidFill>
                <a:srgbClr val="000000"/>
              </a:solidFill>
            </a:endParaRPr>
          </a:p>
        </p:txBody>
      </p:sp>
      <p:grpSp>
        <p:nvGrpSpPr>
          <p:cNvPr id="7" name="Group 74"/>
          <p:cNvGrpSpPr>
            <a:grpSpLocks/>
          </p:cNvGrpSpPr>
          <p:nvPr userDrawn="1"/>
        </p:nvGrpSpPr>
        <p:grpSpPr bwMode="auto">
          <a:xfrm>
            <a:off x="0" y="4624388"/>
            <a:ext cx="1874838" cy="2236787"/>
            <a:chOff x="0" y="2913"/>
            <a:chExt cx="1181" cy="1409"/>
          </a:xfrm>
        </p:grpSpPr>
        <p:sp>
          <p:nvSpPr>
            <p:cNvPr id="8" name="Freeform 67"/>
            <p:cNvSpPr>
              <a:spLocks/>
            </p:cNvSpPr>
            <p:nvPr userDrawn="1"/>
          </p:nvSpPr>
          <p:spPr bwMode="auto">
            <a:xfrm>
              <a:off x="5" y="2913"/>
              <a:ext cx="1176" cy="1409"/>
            </a:xfrm>
            <a:custGeom>
              <a:avLst/>
              <a:gdLst>
                <a:gd name="T0" fmla="*/ 0 w 1176"/>
                <a:gd name="T1" fmla="*/ 0 h 1409"/>
                <a:gd name="T2" fmla="*/ 1024 w 1176"/>
                <a:gd name="T3" fmla="*/ 1409 h 1409"/>
                <a:gd name="T4" fmla="*/ 5 w 1176"/>
                <a:gd name="T5" fmla="*/ 1409 h 1409"/>
                <a:gd name="T6" fmla="*/ 0 w 1176"/>
                <a:gd name="T7" fmla="*/ 0 h 140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76" h="1409">
                  <a:moveTo>
                    <a:pt x="0" y="0"/>
                  </a:moveTo>
                  <a:cubicBezTo>
                    <a:pt x="1105" y="19"/>
                    <a:pt x="1176" y="967"/>
                    <a:pt x="1024" y="1409"/>
                  </a:cubicBezTo>
                  <a:cubicBezTo>
                    <a:pt x="514" y="1409"/>
                    <a:pt x="5" y="1409"/>
                    <a:pt x="5" y="1409"/>
                  </a:cubicBezTo>
                  <a:cubicBezTo>
                    <a:pt x="5" y="1409"/>
                    <a:pt x="2" y="704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B5D7EF">
                    <a:alpha val="0"/>
                  </a:srgbClr>
                </a:gs>
                <a:gs pos="100000">
                  <a:srgbClr val="ACCCE3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9" name="Freeform 59"/>
            <p:cNvSpPr>
              <a:spLocks/>
            </p:cNvSpPr>
            <p:nvPr userDrawn="1"/>
          </p:nvSpPr>
          <p:spPr bwMode="auto">
            <a:xfrm>
              <a:off x="0" y="2913"/>
              <a:ext cx="1176" cy="1409"/>
            </a:xfrm>
            <a:custGeom>
              <a:avLst/>
              <a:gdLst>
                <a:gd name="T0" fmla="*/ 0 w 1176"/>
                <a:gd name="T1" fmla="*/ 0 h 1409"/>
                <a:gd name="T2" fmla="*/ 1024 w 1176"/>
                <a:gd name="T3" fmla="*/ 1409 h 1409"/>
                <a:gd name="T4" fmla="*/ 5 w 1176"/>
                <a:gd name="T5" fmla="*/ 1409 h 1409"/>
                <a:gd name="T6" fmla="*/ 0 w 1176"/>
                <a:gd name="T7" fmla="*/ 0 h 140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76" h="1409">
                  <a:moveTo>
                    <a:pt x="0" y="0"/>
                  </a:moveTo>
                  <a:cubicBezTo>
                    <a:pt x="1105" y="19"/>
                    <a:pt x="1176" y="967"/>
                    <a:pt x="1024" y="1409"/>
                  </a:cubicBezTo>
                  <a:cubicBezTo>
                    <a:pt x="514" y="1409"/>
                    <a:pt x="5" y="1409"/>
                    <a:pt x="5" y="1409"/>
                  </a:cubicBezTo>
                  <a:cubicBezTo>
                    <a:pt x="5" y="1409"/>
                    <a:pt x="2" y="704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0" name="Freeform 64"/>
            <p:cNvSpPr>
              <a:spLocks/>
            </p:cNvSpPr>
            <p:nvPr userDrawn="1"/>
          </p:nvSpPr>
          <p:spPr bwMode="auto">
            <a:xfrm>
              <a:off x="0" y="2956"/>
              <a:ext cx="757" cy="1366"/>
            </a:xfrm>
            <a:custGeom>
              <a:avLst/>
              <a:gdLst>
                <a:gd name="T0" fmla="*/ 5 w 757"/>
                <a:gd name="T1" fmla="*/ 0 h 1366"/>
                <a:gd name="T2" fmla="*/ 557 w 757"/>
                <a:gd name="T3" fmla="*/ 1366 h 1366"/>
                <a:gd name="T4" fmla="*/ 0 w 757"/>
                <a:gd name="T5" fmla="*/ 1366 h 1366"/>
                <a:gd name="T6" fmla="*/ 5 w 757"/>
                <a:gd name="T7" fmla="*/ 0 h 136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57" h="1366">
                  <a:moveTo>
                    <a:pt x="5" y="0"/>
                  </a:moveTo>
                  <a:cubicBezTo>
                    <a:pt x="200" y="71"/>
                    <a:pt x="757" y="452"/>
                    <a:pt x="557" y="1366"/>
                  </a:cubicBezTo>
                  <a:cubicBezTo>
                    <a:pt x="278" y="1366"/>
                    <a:pt x="0" y="1366"/>
                    <a:pt x="0" y="1366"/>
                  </a:cubicBezTo>
                  <a:cubicBezTo>
                    <a:pt x="0" y="1366"/>
                    <a:pt x="2" y="683"/>
                    <a:pt x="5" y="0"/>
                  </a:cubicBezTo>
                  <a:close/>
                </a:path>
              </a:pathLst>
            </a:custGeom>
            <a:solidFill>
              <a:srgbClr val="E7F7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1" name="Freeform 65"/>
            <p:cNvSpPr>
              <a:spLocks/>
            </p:cNvSpPr>
            <p:nvPr userDrawn="1"/>
          </p:nvSpPr>
          <p:spPr bwMode="auto">
            <a:xfrm>
              <a:off x="0" y="3403"/>
              <a:ext cx="710" cy="919"/>
            </a:xfrm>
            <a:custGeom>
              <a:avLst/>
              <a:gdLst>
                <a:gd name="T0" fmla="*/ 5 w 710"/>
                <a:gd name="T1" fmla="*/ 14 h 919"/>
                <a:gd name="T2" fmla="*/ 457 w 710"/>
                <a:gd name="T3" fmla="*/ 200 h 919"/>
                <a:gd name="T4" fmla="*/ 481 w 710"/>
                <a:gd name="T5" fmla="*/ 914 h 919"/>
                <a:gd name="T6" fmla="*/ 124 w 710"/>
                <a:gd name="T7" fmla="*/ 919 h 919"/>
                <a:gd name="T8" fmla="*/ 5 w 710"/>
                <a:gd name="T9" fmla="*/ 81 h 919"/>
                <a:gd name="T10" fmla="*/ 5 w 710"/>
                <a:gd name="T11" fmla="*/ 14 h 91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10" h="919">
                  <a:moveTo>
                    <a:pt x="5" y="14"/>
                  </a:moveTo>
                  <a:cubicBezTo>
                    <a:pt x="224" y="0"/>
                    <a:pt x="390" y="129"/>
                    <a:pt x="457" y="200"/>
                  </a:cubicBezTo>
                  <a:cubicBezTo>
                    <a:pt x="524" y="271"/>
                    <a:pt x="710" y="548"/>
                    <a:pt x="481" y="914"/>
                  </a:cubicBezTo>
                  <a:cubicBezTo>
                    <a:pt x="309" y="916"/>
                    <a:pt x="267" y="914"/>
                    <a:pt x="124" y="919"/>
                  </a:cubicBezTo>
                  <a:cubicBezTo>
                    <a:pt x="324" y="600"/>
                    <a:pt x="200" y="191"/>
                    <a:pt x="5" y="81"/>
                  </a:cubicBezTo>
                  <a:cubicBezTo>
                    <a:pt x="5" y="81"/>
                    <a:pt x="0" y="48"/>
                    <a:pt x="5" y="14"/>
                  </a:cubicBezTo>
                  <a:close/>
                </a:path>
              </a:pathLst>
            </a:custGeom>
            <a:solidFill>
              <a:srgbClr val="B5D7E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2" name="Freeform 66"/>
            <p:cNvSpPr>
              <a:spLocks/>
            </p:cNvSpPr>
            <p:nvPr userDrawn="1"/>
          </p:nvSpPr>
          <p:spPr bwMode="auto">
            <a:xfrm>
              <a:off x="5" y="3479"/>
              <a:ext cx="419" cy="843"/>
            </a:xfrm>
            <a:custGeom>
              <a:avLst/>
              <a:gdLst>
                <a:gd name="T0" fmla="*/ 0 w 419"/>
                <a:gd name="T1" fmla="*/ 0 h 843"/>
                <a:gd name="T2" fmla="*/ 119 w 419"/>
                <a:gd name="T3" fmla="*/ 843 h 843"/>
                <a:gd name="T4" fmla="*/ 5 w 419"/>
                <a:gd name="T5" fmla="*/ 843 h 843"/>
                <a:gd name="T6" fmla="*/ 0 w 419"/>
                <a:gd name="T7" fmla="*/ 0 h 84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19" h="843">
                  <a:moveTo>
                    <a:pt x="0" y="0"/>
                  </a:moveTo>
                  <a:cubicBezTo>
                    <a:pt x="0" y="0"/>
                    <a:pt x="419" y="291"/>
                    <a:pt x="119" y="843"/>
                  </a:cubicBezTo>
                  <a:cubicBezTo>
                    <a:pt x="62" y="843"/>
                    <a:pt x="5" y="843"/>
                    <a:pt x="5" y="84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pic>
          <p:nvPicPr>
            <p:cNvPr id="13" name="Picture 70" descr="LGL_ohne_Kreis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" y="3264"/>
              <a:ext cx="436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" name="Picture 78" descr="PPT_Kopf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92"/>
          <a:stretch>
            <a:fillRect/>
          </a:stretch>
        </p:blipFill>
        <p:spPr bwMode="auto">
          <a:xfrm>
            <a:off x="4527550" y="212725"/>
            <a:ext cx="4354513" cy="101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5124" name="Rectangle 20"/>
          <p:cNvSpPr>
            <a:spLocks noGrp="1" noChangeArrowheads="1"/>
          </p:cNvSpPr>
          <p:nvPr>
            <p:ph type="ctrTitle" sz="quarter"/>
          </p:nvPr>
        </p:nvSpPr>
        <p:spPr>
          <a:xfrm>
            <a:off x="1720850" y="5245100"/>
            <a:ext cx="6007100" cy="727075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de-DE" altLang="de-DE" noProof="0" smtClean="0"/>
              <a:t>Titelheadline Arial 24 Pt</a:t>
            </a:r>
            <a:br>
              <a:rPr lang="de-DE" altLang="de-DE" noProof="0" smtClean="0"/>
            </a:br>
            <a:r>
              <a:rPr lang="de-DE" altLang="de-DE" noProof="0" smtClean="0"/>
              <a:t>Zweite Zeile Titelheadline Arial 24 Pt</a:t>
            </a:r>
          </a:p>
        </p:txBody>
      </p:sp>
      <p:sp>
        <p:nvSpPr>
          <p:cNvPr id="175125" name="Rectangle 2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708150" y="6035675"/>
            <a:ext cx="6019800" cy="660400"/>
          </a:xfrm>
        </p:spPr>
        <p:txBody>
          <a:bodyPr/>
          <a:lstStyle>
            <a:lvl1pPr algn="r">
              <a:spcBef>
                <a:spcPct val="0"/>
              </a:spcBef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altLang="de-DE" noProof="0" smtClean="0"/>
              <a:t>Untertitelmaster Arial 18 Pt</a:t>
            </a:r>
          </a:p>
          <a:p>
            <a:pPr lvl="0"/>
            <a:r>
              <a:rPr lang="de-DE" altLang="de-DE" noProof="0" smtClean="0"/>
              <a:t>Zweite Zeile Untertitelmaster Arial 18 Pt</a:t>
            </a:r>
          </a:p>
        </p:txBody>
      </p:sp>
    </p:spTree>
    <p:extLst>
      <p:ext uri="{BB962C8B-B14F-4D97-AF65-F5344CB8AC3E}">
        <p14:creationId xmlns:p14="http://schemas.microsoft.com/office/powerpoint/2010/main" val="185035301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smtClean="0"/>
              <a:t>Das neue Arzneimittelgesetz; Informationen für Tierhalter</a:t>
            </a:r>
            <a:endParaRPr lang="de-DE" altLang="de-DE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EB654E-AD3F-4BF7-9003-C93E3A72C4E7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3101289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smtClean="0"/>
              <a:t>Das neue Arzneimittelgesetz; Informationen für Tierhalter</a:t>
            </a:r>
            <a:endParaRPr lang="de-DE" altLang="de-DE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48D706-638B-4F6F-8AE6-5C5973D1B5FD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250515791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0850" y="1627188"/>
            <a:ext cx="4137025" cy="4141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40275" y="1627188"/>
            <a:ext cx="4137025" cy="4141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smtClean="0"/>
              <a:t>Das neue Arzneimittelgesetz; Informationen für Tierhalter</a:t>
            </a:r>
            <a:endParaRPr lang="de-DE" altLang="de-DE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EDA949-C1A7-44E6-ABA4-6C7CFF9784B2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342973076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smtClean="0"/>
              <a:t>Das neue Arzneimittelgesetz; Informationen für Tierhalter</a:t>
            </a:r>
            <a:endParaRPr lang="de-DE" altLang="de-DE"/>
          </a:p>
        </p:txBody>
      </p:sp>
      <p:sp>
        <p:nvSpPr>
          <p:cNvPr id="8" name="Rectangle 1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9C7CCB-A25A-4F4D-83BE-0A5B3FE8EA98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2440585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smtClean="0"/>
              <a:t>Das neue Arzneimittelgesetz; Informationen für Tierhalter</a:t>
            </a:r>
            <a:endParaRPr lang="de-DE" altLang="de-DE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FC8CC9-28DE-46B8-BAAC-2A87FAA88E3E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275610265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smtClean="0"/>
              <a:t>Das neue Arzneimittelgesetz; Informationen für Tierhalter</a:t>
            </a:r>
            <a:endParaRPr lang="de-DE" altLang="de-DE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37AB57-1ABD-443C-807B-49B96A6CE978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159635793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smtClean="0"/>
              <a:t>Das neue Arzneimittelgesetz; Informationen für Tierhalter</a:t>
            </a:r>
            <a:endParaRPr lang="de-DE" altLang="de-DE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E32417-ABA6-4FD6-81DC-484F60B4A743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77819112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smtClean="0"/>
              <a:t>Das neue Arzneimittelgesetz; Informationen für Tierhalter</a:t>
            </a:r>
            <a:endParaRPr lang="de-DE" altLang="de-DE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E8F606-18E5-4DB2-A2E5-2AD4AC19FD45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359080415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smtClean="0"/>
              <a:t>Das neue Arzneimittelgesetz; Informationen für Tierhalter</a:t>
            </a:r>
            <a:endParaRPr lang="de-DE" altLang="de-DE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E19A8E-0A31-434E-8689-B97A2D80D42B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236705298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smtClean="0"/>
              <a:t>Das neue Arzneimittelgesetz; Informationen für Tierhalter</a:t>
            </a:r>
            <a:endParaRPr lang="de-DE" altLang="de-DE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93F620-1DFB-4C0B-9774-B7BBB1C37310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268212648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770688" y="690563"/>
            <a:ext cx="2106612" cy="5078412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0850" y="690563"/>
            <a:ext cx="6167438" cy="5078412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smtClean="0"/>
              <a:t>Das neue Arzneimittelgesetz; Informationen für Tierhalter</a:t>
            </a:r>
            <a:endParaRPr lang="de-DE" altLang="de-DE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48B6EF-1349-4314-8B1A-48EA97E67078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360566211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0850" y="690563"/>
            <a:ext cx="8426450" cy="6858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50850" y="1627188"/>
            <a:ext cx="4137025" cy="4141787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740275" y="1627188"/>
            <a:ext cx="4137025" cy="19939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740275" y="3773488"/>
            <a:ext cx="4137025" cy="1995487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smtClean="0"/>
              <a:t>Das neue Arzneimittelgesetz; Informationen für Tierhalter</a:t>
            </a:r>
            <a:endParaRPr lang="de-DE" altLang="de-DE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8F68C9-60DD-48CF-B6BF-29277CD461B0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35575100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7" descr="LogoLebensM_Geschaeftsb_RGB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6"/>
          <a:stretch>
            <a:fillRect/>
          </a:stretch>
        </p:blipFill>
        <p:spPr bwMode="auto">
          <a:xfrm>
            <a:off x="349250" y="239713"/>
            <a:ext cx="914400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6" descr="kap_1_titelbild_160204-lgl040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6363"/>
            <a:ext cx="7769225" cy="37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ine 16"/>
          <p:cNvSpPr>
            <a:spLocks noChangeShapeType="1"/>
          </p:cNvSpPr>
          <p:nvPr userDrawn="1"/>
        </p:nvSpPr>
        <p:spPr bwMode="auto">
          <a:xfrm>
            <a:off x="7766050" y="5097463"/>
            <a:ext cx="3175" cy="1760537"/>
          </a:xfrm>
          <a:prstGeom prst="line">
            <a:avLst/>
          </a:prstGeom>
          <a:noFill/>
          <a:ln w="6350">
            <a:solidFill>
              <a:srgbClr val="B5D7E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>
              <a:solidFill>
                <a:srgbClr val="000000"/>
              </a:solidFill>
            </a:endParaRPr>
          </a:p>
        </p:txBody>
      </p:sp>
      <p:grpSp>
        <p:nvGrpSpPr>
          <p:cNvPr id="7" name="Group 74"/>
          <p:cNvGrpSpPr>
            <a:grpSpLocks/>
          </p:cNvGrpSpPr>
          <p:nvPr userDrawn="1"/>
        </p:nvGrpSpPr>
        <p:grpSpPr bwMode="auto">
          <a:xfrm>
            <a:off x="0" y="4624388"/>
            <a:ext cx="1874838" cy="2236787"/>
            <a:chOff x="0" y="2913"/>
            <a:chExt cx="1181" cy="1409"/>
          </a:xfrm>
        </p:grpSpPr>
        <p:sp>
          <p:nvSpPr>
            <p:cNvPr id="8" name="Freeform 67"/>
            <p:cNvSpPr>
              <a:spLocks/>
            </p:cNvSpPr>
            <p:nvPr userDrawn="1"/>
          </p:nvSpPr>
          <p:spPr bwMode="auto">
            <a:xfrm>
              <a:off x="5" y="2913"/>
              <a:ext cx="1176" cy="1409"/>
            </a:xfrm>
            <a:custGeom>
              <a:avLst/>
              <a:gdLst>
                <a:gd name="T0" fmla="*/ 0 w 1176"/>
                <a:gd name="T1" fmla="*/ 0 h 1409"/>
                <a:gd name="T2" fmla="*/ 1024 w 1176"/>
                <a:gd name="T3" fmla="*/ 1409 h 1409"/>
                <a:gd name="T4" fmla="*/ 5 w 1176"/>
                <a:gd name="T5" fmla="*/ 1409 h 1409"/>
                <a:gd name="T6" fmla="*/ 0 w 1176"/>
                <a:gd name="T7" fmla="*/ 0 h 140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76" h="1409">
                  <a:moveTo>
                    <a:pt x="0" y="0"/>
                  </a:moveTo>
                  <a:cubicBezTo>
                    <a:pt x="1105" y="19"/>
                    <a:pt x="1176" y="967"/>
                    <a:pt x="1024" y="1409"/>
                  </a:cubicBezTo>
                  <a:cubicBezTo>
                    <a:pt x="514" y="1409"/>
                    <a:pt x="5" y="1409"/>
                    <a:pt x="5" y="1409"/>
                  </a:cubicBezTo>
                  <a:cubicBezTo>
                    <a:pt x="5" y="1409"/>
                    <a:pt x="2" y="704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B5D7EF">
                    <a:alpha val="0"/>
                  </a:srgbClr>
                </a:gs>
                <a:gs pos="100000">
                  <a:srgbClr val="ACCCE3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9" name="Freeform 59"/>
            <p:cNvSpPr>
              <a:spLocks/>
            </p:cNvSpPr>
            <p:nvPr userDrawn="1"/>
          </p:nvSpPr>
          <p:spPr bwMode="auto">
            <a:xfrm>
              <a:off x="0" y="2913"/>
              <a:ext cx="1176" cy="1409"/>
            </a:xfrm>
            <a:custGeom>
              <a:avLst/>
              <a:gdLst>
                <a:gd name="T0" fmla="*/ 0 w 1176"/>
                <a:gd name="T1" fmla="*/ 0 h 1409"/>
                <a:gd name="T2" fmla="*/ 1024 w 1176"/>
                <a:gd name="T3" fmla="*/ 1409 h 1409"/>
                <a:gd name="T4" fmla="*/ 5 w 1176"/>
                <a:gd name="T5" fmla="*/ 1409 h 1409"/>
                <a:gd name="T6" fmla="*/ 0 w 1176"/>
                <a:gd name="T7" fmla="*/ 0 h 140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76" h="1409">
                  <a:moveTo>
                    <a:pt x="0" y="0"/>
                  </a:moveTo>
                  <a:cubicBezTo>
                    <a:pt x="1105" y="19"/>
                    <a:pt x="1176" y="967"/>
                    <a:pt x="1024" y="1409"/>
                  </a:cubicBezTo>
                  <a:cubicBezTo>
                    <a:pt x="514" y="1409"/>
                    <a:pt x="5" y="1409"/>
                    <a:pt x="5" y="1409"/>
                  </a:cubicBezTo>
                  <a:cubicBezTo>
                    <a:pt x="5" y="1409"/>
                    <a:pt x="2" y="704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0" name="Freeform 64"/>
            <p:cNvSpPr>
              <a:spLocks/>
            </p:cNvSpPr>
            <p:nvPr userDrawn="1"/>
          </p:nvSpPr>
          <p:spPr bwMode="auto">
            <a:xfrm>
              <a:off x="0" y="2956"/>
              <a:ext cx="757" cy="1366"/>
            </a:xfrm>
            <a:custGeom>
              <a:avLst/>
              <a:gdLst>
                <a:gd name="T0" fmla="*/ 5 w 757"/>
                <a:gd name="T1" fmla="*/ 0 h 1366"/>
                <a:gd name="T2" fmla="*/ 557 w 757"/>
                <a:gd name="T3" fmla="*/ 1366 h 1366"/>
                <a:gd name="T4" fmla="*/ 0 w 757"/>
                <a:gd name="T5" fmla="*/ 1366 h 1366"/>
                <a:gd name="T6" fmla="*/ 5 w 757"/>
                <a:gd name="T7" fmla="*/ 0 h 136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57" h="1366">
                  <a:moveTo>
                    <a:pt x="5" y="0"/>
                  </a:moveTo>
                  <a:cubicBezTo>
                    <a:pt x="200" y="71"/>
                    <a:pt x="757" y="452"/>
                    <a:pt x="557" y="1366"/>
                  </a:cubicBezTo>
                  <a:cubicBezTo>
                    <a:pt x="278" y="1366"/>
                    <a:pt x="0" y="1366"/>
                    <a:pt x="0" y="1366"/>
                  </a:cubicBezTo>
                  <a:cubicBezTo>
                    <a:pt x="0" y="1366"/>
                    <a:pt x="2" y="683"/>
                    <a:pt x="5" y="0"/>
                  </a:cubicBezTo>
                  <a:close/>
                </a:path>
              </a:pathLst>
            </a:custGeom>
            <a:solidFill>
              <a:srgbClr val="E7F7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1" name="Freeform 65"/>
            <p:cNvSpPr>
              <a:spLocks/>
            </p:cNvSpPr>
            <p:nvPr userDrawn="1"/>
          </p:nvSpPr>
          <p:spPr bwMode="auto">
            <a:xfrm>
              <a:off x="0" y="3403"/>
              <a:ext cx="710" cy="919"/>
            </a:xfrm>
            <a:custGeom>
              <a:avLst/>
              <a:gdLst>
                <a:gd name="T0" fmla="*/ 5 w 710"/>
                <a:gd name="T1" fmla="*/ 14 h 919"/>
                <a:gd name="T2" fmla="*/ 457 w 710"/>
                <a:gd name="T3" fmla="*/ 200 h 919"/>
                <a:gd name="T4" fmla="*/ 481 w 710"/>
                <a:gd name="T5" fmla="*/ 914 h 919"/>
                <a:gd name="T6" fmla="*/ 124 w 710"/>
                <a:gd name="T7" fmla="*/ 919 h 919"/>
                <a:gd name="T8" fmla="*/ 5 w 710"/>
                <a:gd name="T9" fmla="*/ 81 h 919"/>
                <a:gd name="T10" fmla="*/ 5 w 710"/>
                <a:gd name="T11" fmla="*/ 14 h 91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10" h="919">
                  <a:moveTo>
                    <a:pt x="5" y="14"/>
                  </a:moveTo>
                  <a:cubicBezTo>
                    <a:pt x="224" y="0"/>
                    <a:pt x="390" y="129"/>
                    <a:pt x="457" y="200"/>
                  </a:cubicBezTo>
                  <a:cubicBezTo>
                    <a:pt x="524" y="271"/>
                    <a:pt x="710" y="548"/>
                    <a:pt x="481" y="914"/>
                  </a:cubicBezTo>
                  <a:cubicBezTo>
                    <a:pt x="309" y="916"/>
                    <a:pt x="267" y="914"/>
                    <a:pt x="124" y="919"/>
                  </a:cubicBezTo>
                  <a:cubicBezTo>
                    <a:pt x="324" y="600"/>
                    <a:pt x="200" y="191"/>
                    <a:pt x="5" y="81"/>
                  </a:cubicBezTo>
                  <a:cubicBezTo>
                    <a:pt x="5" y="81"/>
                    <a:pt x="0" y="48"/>
                    <a:pt x="5" y="14"/>
                  </a:cubicBezTo>
                  <a:close/>
                </a:path>
              </a:pathLst>
            </a:custGeom>
            <a:solidFill>
              <a:srgbClr val="B5D7E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2" name="Freeform 66"/>
            <p:cNvSpPr>
              <a:spLocks/>
            </p:cNvSpPr>
            <p:nvPr userDrawn="1"/>
          </p:nvSpPr>
          <p:spPr bwMode="auto">
            <a:xfrm>
              <a:off x="5" y="3479"/>
              <a:ext cx="419" cy="843"/>
            </a:xfrm>
            <a:custGeom>
              <a:avLst/>
              <a:gdLst>
                <a:gd name="T0" fmla="*/ 0 w 419"/>
                <a:gd name="T1" fmla="*/ 0 h 843"/>
                <a:gd name="T2" fmla="*/ 119 w 419"/>
                <a:gd name="T3" fmla="*/ 843 h 843"/>
                <a:gd name="T4" fmla="*/ 5 w 419"/>
                <a:gd name="T5" fmla="*/ 843 h 843"/>
                <a:gd name="T6" fmla="*/ 0 w 419"/>
                <a:gd name="T7" fmla="*/ 0 h 84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19" h="843">
                  <a:moveTo>
                    <a:pt x="0" y="0"/>
                  </a:moveTo>
                  <a:cubicBezTo>
                    <a:pt x="0" y="0"/>
                    <a:pt x="419" y="291"/>
                    <a:pt x="119" y="843"/>
                  </a:cubicBezTo>
                  <a:cubicBezTo>
                    <a:pt x="62" y="843"/>
                    <a:pt x="5" y="843"/>
                    <a:pt x="5" y="84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pic>
          <p:nvPicPr>
            <p:cNvPr id="13" name="Picture 70" descr="LGL_ohne_Kreis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" y="3264"/>
              <a:ext cx="436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" name="Picture 78" descr="PPT_Kopf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92"/>
          <a:stretch>
            <a:fillRect/>
          </a:stretch>
        </p:blipFill>
        <p:spPr bwMode="auto">
          <a:xfrm>
            <a:off x="4527550" y="212725"/>
            <a:ext cx="4354513" cy="101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5124" name="Rectangle 20"/>
          <p:cNvSpPr>
            <a:spLocks noGrp="1" noChangeArrowheads="1"/>
          </p:cNvSpPr>
          <p:nvPr>
            <p:ph type="ctrTitle" sz="quarter"/>
          </p:nvPr>
        </p:nvSpPr>
        <p:spPr>
          <a:xfrm>
            <a:off x="1720850" y="5245100"/>
            <a:ext cx="6007100" cy="727075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de-DE" altLang="de-DE" noProof="0" smtClean="0"/>
              <a:t>Titelheadline Arial 24 Pt</a:t>
            </a:r>
            <a:br>
              <a:rPr lang="de-DE" altLang="de-DE" noProof="0" smtClean="0"/>
            </a:br>
            <a:r>
              <a:rPr lang="de-DE" altLang="de-DE" noProof="0" smtClean="0"/>
              <a:t>Zweite Zeile Titelheadline Arial 24 Pt</a:t>
            </a:r>
          </a:p>
        </p:txBody>
      </p:sp>
      <p:sp>
        <p:nvSpPr>
          <p:cNvPr id="175125" name="Rectangle 2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708150" y="6035675"/>
            <a:ext cx="6019800" cy="660400"/>
          </a:xfrm>
        </p:spPr>
        <p:txBody>
          <a:bodyPr/>
          <a:lstStyle>
            <a:lvl1pPr algn="r">
              <a:spcBef>
                <a:spcPct val="0"/>
              </a:spcBef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altLang="de-DE" noProof="0" smtClean="0"/>
              <a:t>Untertitelmaster Arial 18 Pt</a:t>
            </a:r>
          </a:p>
          <a:p>
            <a:pPr lvl="0"/>
            <a:r>
              <a:rPr lang="de-DE" altLang="de-DE" noProof="0" smtClean="0"/>
              <a:t>Zweite Zeile Untertitelmaster Arial 18 Pt</a:t>
            </a:r>
          </a:p>
        </p:txBody>
      </p:sp>
    </p:spTree>
    <p:extLst>
      <p:ext uri="{BB962C8B-B14F-4D97-AF65-F5344CB8AC3E}">
        <p14:creationId xmlns:p14="http://schemas.microsoft.com/office/powerpoint/2010/main" val="138450329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smtClean="0"/>
              <a:t>Das neue Arzneimittelgesetz; Informationen für Tierhalter</a:t>
            </a:r>
            <a:endParaRPr lang="de-DE" altLang="de-DE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92680F-A91C-4FB6-B580-49ABABE5E7ED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174726930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smtClean="0"/>
              <a:t>Das neue Arzneimittelgesetz; Informationen für Tierhalter</a:t>
            </a:r>
            <a:endParaRPr lang="de-DE" altLang="de-DE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954EA3-8C52-49D1-AF23-3C4404A24F3F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1603329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slideLayout" Target="../slideLayouts/slideLayout120.xml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13.xml"/><Relationship Id="rId10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image" Target="../media/image1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image" Target="../media/image1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image" Target="../media/image1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E7F7FF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en-US" altLang="de-DE">
              <a:cs typeface="+mn-cs"/>
            </a:endParaRPr>
          </a:p>
        </p:txBody>
      </p:sp>
      <p:sp>
        <p:nvSpPr>
          <p:cNvPr id="1027" name="Rectangle 9"/>
          <p:cNvSpPr>
            <a:spLocks noChangeArrowheads="1"/>
          </p:cNvSpPr>
          <p:nvPr userDrawn="1"/>
        </p:nvSpPr>
        <p:spPr bwMode="auto">
          <a:xfrm>
            <a:off x="796925" y="6318250"/>
            <a:ext cx="8347075" cy="539750"/>
          </a:xfrm>
          <a:prstGeom prst="rect">
            <a:avLst/>
          </a:prstGeom>
          <a:solidFill>
            <a:srgbClr val="B5D7E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de-DE" altLang="de-DE">
              <a:cs typeface="+mn-cs"/>
            </a:endParaRPr>
          </a:p>
        </p:txBody>
      </p:sp>
      <p:sp>
        <p:nvSpPr>
          <p:cNvPr id="1028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450850" y="690563"/>
            <a:ext cx="842645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Titelmasterformat durch Klicken bearbeiten</a:t>
            </a:r>
          </a:p>
        </p:txBody>
      </p:sp>
      <p:sp>
        <p:nvSpPr>
          <p:cNvPr id="1029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0850" y="1627188"/>
            <a:ext cx="8426450" cy="4141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Subheadline Arial Fett 20 Pt, </a:t>
            </a:r>
            <a:br>
              <a:rPr lang="de-DE" altLang="de-DE" smtClean="0"/>
            </a:br>
            <a:r>
              <a:rPr lang="de-DE" altLang="de-DE" smtClean="0"/>
              <a:t>Textmasterformate durch Klicken bearbeiten</a:t>
            </a:r>
          </a:p>
          <a:p>
            <a:pPr lvl="1"/>
            <a:r>
              <a:rPr lang="de-DE" altLang="de-DE" smtClean="0"/>
              <a:t>Zweite Ebene Arial 20 Pt</a:t>
            </a:r>
          </a:p>
          <a:p>
            <a:pPr lvl="1"/>
            <a:endParaRPr lang="de-DE" altLang="de-DE" smtClean="0"/>
          </a:p>
          <a:p>
            <a:pPr lvl="1"/>
            <a:endParaRPr lang="de-DE" altLang="de-DE" smtClean="0"/>
          </a:p>
          <a:p>
            <a:pPr lvl="1"/>
            <a:r>
              <a:rPr lang="de-DE" altLang="de-DE" smtClean="0"/>
              <a:t>Hinweis: Über &gt; Ansicht &gt; Master &gt; Folienmaster </a:t>
            </a:r>
            <a:br>
              <a:rPr lang="de-DE" altLang="de-DE" smtClean="0"/>
            </a:br>
            <a:r>
              <a:rPr lang="de-DE" altLang="de-DE" smtClean="0"/>
              <a:t>können Sie das Datum, den Titel Ihres Vortrags und Ihren Namen </a:t>
            </a:r>
            <a:br>
              <a:rPr lang="de-DE" altLang="de-DE" smtClean="0"/>
            </a:br>
            <a:r>
              <a:rPr lang="de-DE" altLang="de-DE" smtClean="0"/>
              <a:t>in der Fußzeile angeben. </a:t>
            </a:r>
          </a:p>
          <a:p>
            <a:pPr lvl="1"/>
            <a:endParaRPr lang="de-DE" altLang="de-DE" smtClean="0"/>
          </a:p>
          <a:p>
            <a:pPr lvl="1"/>
            <a:endParaRPr lang="de-DE" altLang="de-DE" smtClean="0"/>
          </a:p>
          <a:p>
            <a:pPr lvl="0"/>
            <a:endParaRPr lang="de-DE" altLang="de-DE" smtClean="0"/>
          </a:p>
        </p:txBody>
      </p:sp>
      <p:sp>
        <p:nvSpPr>
          <p:cNvPr id="174098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44838" y="6519863"/>
            <a:ext cx="5203825" cy="21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tx2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de-DE" altLang="de-DE" smtClean="0"/>
              <a:t>Das neue Arzneimittelgesetz; Informationen für Tierhalter</a:t>
            </a:r>
            <a:endParaRPr lang="de-DE" altLang="de-DE"/>
          </a:p>
        </p:txBody>
      </p:sp>
      <p:sp>
        <p:nvSpPr>
          <p:cNvPr id="174099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26438" y="6519863"/>
            <a:ext cx="544512" cy="112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1160A0"/>
                </a:solidFill>
                <a:cs typeface="+mn-cs"/>
              </a:defRPr>
            </a:lvl1pPr>
          </a:lstStyle>
          <a:p>
            <a:pPr>
              <a:defRPr/>
            </a:pPr>
            <a:fld id="{508AE081-1D9E-4548-A717-C2DC2F3D07E2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  <p:sp>
        <p:nvSpPr>
          <p:cNvPr id="1032" name="Rectangle 20"/>
          <p:cNvSpPr>
            <a:spLocks noChangeArrowheads="1"/>
          </p:cNvSpPr>
          <p:nvPr userDrawn="1"/>
        </p:nvSpPr>
        <p:spPr bwMode="auto">
          <a:xfrm>
            <a:off x="1477963" y="6523038"/>
            <a:ext cx="1033462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de-DE" altLang="de-DE" sz="1000">
                <a:solidFill>
                  <a:schemeClr val="tx2"/>
                </a:solidFill>
                <a:cs typeface="+mn-cs"/>
              </a:rPr>
              <a:t>www.lgl.bayern.de</a:t>
            </a:r>
          </a:p>
        </p:txBody>
      </p:sp>
      <p:sp>
        <p:nvSpPr>
          <p:cNvPr id="1033" name="Freeform 50"/>
          <p:cNvSpPr>
            <a:spLocks/>
          </p:cNvSpPr>
          <p:nvPr userDrawn="1"/>
        </p:nvSpPr>
        <p:spPr bwMode="auto">
          <a:xfrm>
            <a:off x="0" y="5913438"/>
            <a:ext cx="1060450" cy="944562"/>
          </a:xfrm>
          <a:custGeom>
            <a:avLst/>
            <a:gdLst>
              <a:gd name="T0" fmla="*/ 0 w 668"/>
              <a:gd name="T1" fmla="*/ 2147483647 h 585"/>
              <a:gd name="T2" fmla="*/ 2147483647 w 668"/>
              <a:gd name="T3" fmla="*/ 2147483647 h 585"/>
              <a:gd name="T4" fmla="*/ 2147483647 w 668"/>
              <a:gd name="T5" fmla="*/ 2147483647 h 585"/>
              <a:gd name="T6" fmla="*/ 2147483647 w 668"/>
              <a:gd name="T7" fmla="*/ 2147483647 h 585"/>
              <a:gd name="T8" fmla="*/ 0 w 668"/>
              <a:gd name="T9" fmla="*/ 2147483647 h 5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68" h="585">
                <a:moveTo>
                  <a:pt x="0" y="9"/>
                </a:moveTo>
                <a:cubicBezTo>
                  <a:pt x="57" y="0"/>
                  <a:pt x="41" y="4"/>
                  <a:pt x="106" y="4"/>
                </a:cubicBezTo>
                <a:cubicBezTo>
                  <a:pt x="171" y="4"/>
                  <a:pt x="625" y="51"/>
                  <a:pt x="668" y="585"/>
                </a:cubicBezTo>
                <a:cubicBezTo>
                  <a:pt x="335" y="585"/>
                  <a:pt x="2" y="585"/>
                  <a:pt x="2" y="585"/>
                </a:cubicBezTo>
                <a:cubicBezTo>
                  <a:pt x="0" y="351"/>
                  <a:pt x="1" y="209"/>
                  <a:pt x="0" y="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34" name="Freeform 48"/>
          <p:cNvSpPr>
            <a:spLocks/>
          </p:cNvSpPr>
          <p:nvPr userDrawn="1"/>
        </p:nvSpPr>
        <p:spPr bwMode="auto">
          <a:xfrm>
            <a:off x="0" y="5935663"/>
            <a:ext cx="644525" cy="922337"/>
          </a:xfrm>
          <a:custGeom>
            <a:avLst/>
            <a:gdLst>
              <a:gd name="T0" fmla="*/ 2147483647 w 406"/>
              <a:gd name="T1" fmla="*/ 2147483647 h 581"/>
              <a:gd name="T2" fmla="*/ 2147483647 w 406"/>
              <a:gd name="T3" fmla="*/ 2147483647 h 581"/>
              <a:gd name="T4" fmla="*/ 2147483647 w 406"/>
              <a:gd name="T5" fmla="*/ 0 h 581"/>
              <a:gd name="T6" fmla="*/ 2147483647 w 406"/>
              <a:gd name="T7" fmla="*/ 2147483647 h 58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06" h="581">
                <a:moveTo>
                  <a:pt x="406" y="578"/>
                </a:moveTo>
                <a:cubicBezTo>
                  <a:pt x="281" y="580"/>
                  <a:pt x="76" y="581"/>
                  <a:pt x="3" y="578"/>
                </a:cubicBezTo>
                <a:cubicBezTo>
                  <a:pt x="0" y="286"/>
                  <a:pt x="1" y="115"/>
                  <a:pt x="3" y="0"/>
                </a:cubicBezTo>
                <a:cubicBezTo>
                  <a:pt x="282" y="28"/>
                  <a:pt x="395" y="428"/>
                  <a:pt x="406" y="578"/>
                </a:cubicBezTo>
                <a:close/>
              </a:path>
            </a:pathLst>
          </a:custGeom>
          <a:solidFill>
            <a:srgbClr val="E7F7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1035" name="Group 56"/>
          <p:cNvGrpSpPr>
            <a:grpSpLocks/>
          </p:cNvGrpSpPr>
          <p:nvPr userDrawn="1"/>
        </p:nvGrpSpPr>
        <p:grpSpPr bwMode="auto">
          <a:xfrm>
            <a:off x="0" y="6343650"/>
            <a:ext cx="622300" cy="514350"/>
            <a:chOff x="0" y="4003"/>
            <a:chExt cx="384" cy="317"/>
          </a:xfrm>
        </p:grpSpPr>
        <p:sp>
          <p:nvSpPr>
            <p:cNvPr id="1037" name="Freeform 47"/>
            <p:cNvSpPr>
              <a:spLocks/>
            </p:cNvSpPr>
            <p:nvPr userDrawn="1"/>
          </p:nvSpPr>
          <p:spPr bwMode="auto">
            <a:xfrm>
              <a:off x="0" y="4003"/>
              <a:ext cx="384" cy="317"/>
            </a:xfrm>
            <a:custGeom>
              <a:avLst/>
              <a:gdLst>
                <a:gd name="T0" fmla="*/ 3 w 384"/>
                <a:gd name="T1" fmla="*/ 20 h 317"/>
                <a:gd name="T2" fmla="*/ 384 w 384"/>
                <a:gd name="T3" fmla="*/ 317 h 317"/>
                <a:gd name="T4" fmla="*/ 0 w 384"/>
                <a:gd name="T5" fmla="*/ 317 h 317"/>
                <a:gd name="T6" fmla="*/ 3 w 384"/>
                <a:gd name="T7" fmla="*/ 20 h 31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84" h="317">
                  <a:moveTo>
                    <a:pt x="3" y="20"/>
                  </a:moveTo>
                  <a:cubicBezTo>
                    <a:pt x="67" y="7"/>
                    <a:pt x="348" y="0"/>
                    <a:pt x="384" y="317"/>
                  </a:cubicBezTo>
                  <a:cubicBezTo>
                    <a:pt x="266" y="317"/>
                    <a:pt x="55" y="315"/>
                    <a:pt x="0" y="317"/>
                  </a:cubicBezTo>
                  <a:cubicBezTo>
                    <a:pt x="0" y="183"/>
                    <a:pt x="2" y="192"/>
                    <a:pt x="3" y="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38" name="Freeform 46"/>
            <p:cNvSpPr>
              <a:spLocks/>
            </p:cNvSpPr>
            <p:nvPr userDrawn="1"/>
          </p:nvSpPr>
          <p:spPr bwMode="auto">
            <a:xfrm>
              <a:off x="0" y="4003"/>
              <a:ext cx="381" cy="317"/>
            </a:xfrm>
            <a:custGeom>
              <a:avLst/>
              <a:gdLst>
                <a:gd name="T0" fmla="*/ 0 w 381"/>
                <a:gd name="T1" fmla="*/ 20 h 317"/>
                <a:gd name="T2" fmla="*/ 381 w 381"/>
                <a:gd name="T3" fmla="*/ 317 h 317"/>
                <a:gd name="T4" fmla="*/ 172 w 381"/>
                <a:gd name="T5" fmla="*/ 317 h 317"/>
                <a:gd name="T6" fmla="*/ 0 w 381"/>
                <a:gd name="T7" fmla="*/ 20 h 31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81" h="317">
                  <a:moveTo>
                    <a:pt x="0" y="20"/>
                  </a:moveTo>
                  <a:cubicBezTo>
                    <a:pt x="64" y="7"/>
                    <a:pt x="345" y="0"/>
                    <a:pt x="381" y="317"/>
                  </a:cubicBezTo>
                  <a:cubicBezTo>
                    <a:pt x="263" y="317"/>
                    <a:pt x="227" y="315"/>
                    <a:pt x="172" y="317"/>
                  </a:cubicBezTo>
                  <a:cubicBezTo>
                    <a:pt x="153" y="118"/>
                    <a:pt x="57" y="67"/>
                    <a:pt x="0" y="20"/>
                  </a:cubicBezTo>
                  <a:close/>
                </a:path>
              </a:pathLst>
            </a:custGeom>
            <a:solidFill>
              <a:srgbClr val="B5D7E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pic>
        <p:nvPicPr>
          <p:cNvPr id="1036" name="Picture 59" descr="LGL_ohne_Kreis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75" y="6348413"/>
            <a:ext cx="574675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75" r:id="rId1"/>
    <p:sldLayoutId id="2147484020" r:id="rId2"/>
    <p:sldLayoutId id="2147484021" r:id="rId3"/>
    <p:sldLayoutId id="2147484022" r:id="rId4"/>
    <p:sldLayoutId id="2147484023" r:id="rId5"/>
    <p:sldLayoutId id="2147484024" r:id="rId6"/>
    <p:sldLayoutId id="2147484025" r:id="rId7"/>
    <p:sldLayoutId id="2147484026" r:id="rId8"/>
    <p:sldLayoutId id="2147484027" r:id="rId9"/>
    <p:sldLayoutId id="2147484028" r:id="rId10"/>
    <p:sldLayoutId id="2147484029" r:id="rId11"/>
    <p:sldLayoutId id="2147484030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defRPr sz="2000" b="1">
          <a:solidFill>
            <a:srgbClr val="000000"/>
          </a:solidFill>
          <a:latin typeface="+mn-lt"/>
          <a:ea typeface="+mn-ea"/>
          <a:cs typeface="+mn-cs"/>
        </a:defRPr>
      </a:lvl1pPr>
      <a:lvl2pPr marL="361950" indent="-180975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j-cs"/>
        </a:defRPr>
      </a:lvl2pPr>
      <a:lvl3pPr marL="1235075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j-cs"/>
        </a:defRPr>
      </a:lvl3pPr>
      <a:lvl4pPr marL="164306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j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j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j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j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j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j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E7F7FF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en-US" altLang="de-DE">
              <a:solidFill>
                <a:srgbClr val="000000"/>
              </a:solidFill>
              <a:cs typeface="+mn-cs"/>
            </a:endParaRPr>
          </a:p>
        </p:txBody>
      </p:sp>
      <p:sp>
        <p:nvSpPr>
          <p:cNvPr id="1027" name="Rectangle 9"/>
          <p:cNvSpPr>
            <a:spLocks noChangeArrowheads="1"/>
          </p:cNvSpPr>
          <p:nvPr userDrawn="1"/>
        </p:nvSpPr>
        <p:spPr bwMode="auto">
          <a:xfrm>
            <a:off x="796925" y="6318250"/>
            <a:ext cx="8347075" cy="539750"/>
          </a:xfrm>
          <a:prstGeom prst="rect">
            <a:avLst/>
          </a:prstGeom>
          <a:solidFill>
            <a:srgbClr val="B5D7E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de-DE" altLang="de-DE">
              <a:solidFill>
                <a:srgbClr val="000000"/>
              </a:solidFill>
              <a:cs typeface="+mn-cs"/>
            </a:endParaRPr>
          </a:p>
        </p:txBody>
      </p:sp>
      <p:sp>
        <p:nvSpPr>
          <p:cNvPr id="1028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450850" y="690563"/>
            <a:ext cx="842645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Titelmasterformat durch Klicken bearbeiten</a:t>
            </a:r>
          </a:p>
        </p:txBody>
      </p:sp>
      <p:sp>
        <p:nvSpPr>
          <p:cNvPr id="1029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0850" y="1627188"/>
            <a:ext cx="8426450" cy="4141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Subheadline Arial Fett 20 Pt, </a:t>
            </a:r>
            <a:br>
              <a:rPr lang="de-DE" altLang="de-DE" smtClean="0"/>
            </a:br>
            <a:r>
              <a:rPr lang="de-DE" altLang="de-DE" smtClean="0"/>
              <a:t>Textmasterformate durch Klicken bearbeiten</a:t>
            </a:r>
          </a:p>
          <a:p>
            <a:pPr lvl="1"/>
            <a:r>
              <a:rPr lang="de-DE" altLang="de-DE" smtClean="0"/>
              <a:t>Zweite Ebene Arial 20 Pt</a:t>
            </a:r>
          </a:p>
          <a:p>
            <a:pPr lvl="1"/>
            <a:endParaRPr lang="de-DE" altLang="de-DE" smtClean="0"/>
          </a:p>
          <a:p>
            <a:pPr lvl="1"/>
            <a:endParaRPr lang="de-DE" altLang="de-DE" smtClean="0"/>
          </a:p>
          <a:p>
            <a:pPr lvl="1"/>
            <a:r>
              <a:rPr lang="de-DE" altLang="de-DE" smtClean="0"/>
              <a:t>Hinweis: Über &gt; Ansicht &gt; Master &gt; Folienmaster </a:t>
            </a:r>
            <a:br>
              <a:rPr lang="de-DE" altLang="de-DE" smtClean="0"/>
            </a:br>
            <a:r>
              <a:rPr lang="de-DE" altLang="de-DE" smtClean="0"/>
              <a:t>können Sie das Datum, den Titel Ihres Vortrags und Ihren Namen </a:t>
            </a:r>
            <a:br>
              <a:rPr lang="de-DE" altLang="de-DE" smtClean="0"/>
            </a:br>
            <a:r>
              <a:rPr lang="de-DE" altLang="de-DE" smtClean="0"/>
              <a:t>in der Fußzeile angeben. </a:t>
            </a:r>
          </a:p>
          <a:p>
            <a:pPr lvl="1"/>
            <a:endParaRPr lang="de-DE" altLang="de-DE" smtClean="0"/>
          </a:p>
          <a:p>
            <a:pPr lvl="1"/>
            <a:endParaRPr lang="de-DE" altLang="de-DE" smtClean="0"/>
          </a:p>
          <a:p>
            <a:pPr lvl="0"/>
            <a:endParaRPr lang="de-DE" altLang="de-DE" smtClean="0"/>
          </a:p>
        </p:txBody>
      </p:sp>
      <p:sp>
        <p:nvSpPr>
          <p:cNvPr id="174098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44838" y="6519863"/>
            <a:ext cx="5203825" cy="21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tx2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de-DE" altLang="de-DE" smtClean="0">
                <a:solidFill>
                  <a:srgbClr val="0077B2"/>
                </a:solidFill>
              </a:rPr>
              <a:t>Das neue Arzneimittelgesetz; Informationen für Tierhalter</a:t>
            </a:r>
            <a:endParaRPr lang="de-DE" altLang="de-DE">
              <a:solidFill>
                <a:srgbClr val="0077B2"/>
              </a:solidFill>
            </a:endParaRPr>
          </a:p>
        </p:txBody>
      </p:sp>
      <p:sp>
        <p:nvSpPr>
          <p:cNvPr id="174099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26438" y="6519863"/>
            <a:ext cx="544512" cy="112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1160A0"/>
                </a:solidFill>
                <a:cs typeface="+mn-cs"/>
              </a:defRPr>
            </a:lvl1pPr>
          </a:lstStyle>
          <a:p>
            <a:pPr>
              <a:defRPr/>
            </a:pPr>
            <a:fld id="{508AE081-1D9E-4548-A717-C2DC2F3D07E2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  <p:sp>
        <p:nvSpPr>
          <p:cNvPr id="1032" name="Rectangle 20"/>
          <p:cNvSpPr>
            <a:spLocks noChangeArrowheads="1"/>
          </p:cNvSpPr>
          <p:nvPr userDrawn="1"/>
        </p:nvSpPr>
        <p:spPr bwMode="auto">
          <a:xfrm>
            <a:off x="1477963" y="6523038"/>
            <a:ext cx="1033462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de-DE" altLang="de-DE" sz="1000">
                <a:solidFill>
                  <a:srgbClr val="0077B2"/>
                </a:solidFill>
                <a:cs typeface="+mn-cs"/>
              </a:rPr>
              <a:t>www.lgl.bayern.de</a:t>
            </a:r>
          </a:p>
        </p:txBody>
      </p:sp>
      <p:sp>
        <p:nvSpPr>
          <p:cNvPr id="1033" name="Freeform 50"/>
          <p:cNvSpPr>
            <a:spLocks/>
          </p:cNvSpPr>
          <p:nvPr userDrawn="1"/>
        </p:nvSpPr>
        <p:spPr bwMode="auto">
          <a:xfrm>
            <a:off x="0" y="5913438"/>
            <a:ext cx="1060450" cy="944562"/>
          </a:xfrm>
          <a:custGeom>
            <a:avLst/>
            <a:gdLst>
              <a:gd name="T0" fmla="*/ 0 w 668"/>
              <a:gd name="T1" fmla="*/ 2147483647 h 585"/>
              <a:gd name="T2" fmla="*/ 2147483647 w 668"/>
              <a:gd name="T3" fmla="*/ 2147483647 h 585"/>
              <a:gd name="T4" fmla="*/ 2147483647 w 668"/>
              <a:gd name="T5" fmla="*/ 2147483647 h 585"/>
              <a:gd name="T6" fmla="*/ 2147483647 w 668"/>
              <a:gd name="T7" fmla="*/ 2147483647 h 585"/>
              <a:gd name="T8" fmla="*/ 0 w 668"/>
              <a:gd name="T9" fmla="*/ 2147483647 h 5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68" h="585">
                <a:moveTo>
                  <a:pt x="0" y="9"/>
                </a:moveTo>
                <a:cubicBezTo>
                  <a:pt x="57" y="0"/>
                  <a:pt x="41" y="4"/>
                  <a:pt x="106" y="4"/>
                </a:cubicBezTo>
                <a:cubicBezTo>
                  <a:pt x="171" y="4"/>
                  <a:pt x="625" y="51"/>
                  <a:pt x="668" y="585"/>
                </a:cubicBezTo>
                <a:cubicBezTo>
                  <a:pt x="335" y="585"/>
                  <a:pt x="2" y="585"/>
                  <a:pt x="2" y="585"/>
                </a:cubicBezTo>
                <a:cubicBezTo>
                  <a:pt x="0" y="351"/>
                  <a:pt x="1" y="209"/>
                  <a:pt x="0" y="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1034" name="Freeform 48"/>
          <p:cNvSpPr>
            <a:spLocks/>
          </p:cNvSpPr>
          <p:nvPr userDrawn="1"/>
        </p:nvSpPr>
        <p:spPr bwMode="auto">
          <a:xfrm>
            <a:off x="0" y="5935663"/>
            <a:ext cx="644525" cy="922337"/>
          </a:xfrm>
          <a:custGeom>
            <a:avLst/>
            <a:gdLst>
              <a:gd name="T0" fmla="*/ 2147483647 w 406"/>
              <a:gd name="T1" fmla="*/ 2147483647 h 581"/>
              <a:gd name="T2" fmla="*/ 2147483647 w 406"/>
              <a:gd name="T3" fmla="*/ 2147483647 h 581"/>
              <a:gd name="T4" fmla="*/ 2147483647 w 406"/>
              <a:gd name="T5" fmla="*/ 0 h 581"/>
              <a:gd name="T6" fmla="*/ 2147483647 w 406"/>
              <a:gd name="T7" fmla="*/ 2147483647 h 58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06" h="581">
                <a:moveTo>
                  <a:pt x="406" y="578"/>
                </a:moveTo>
                <a:cubicBezTo>
                  <a:pt x="281" y="580"/>
                  <a:pt x="76" y="581"/>
                  <a:pt x="3" y="578"/>
                </a:cubicBezTo>
                <a:cubicBezTo>
                  <a:pt x="0" y="286"/>
                  <a:pt x="1" y="115"/>
                  <a:pt x="3" y="0"/>
                </a:cubicBezTo>
                <a:cubicBezTo>
                  <a:pt x="282" y="28"/>
                  <a:pt x="395" y="428"/>
                  <a:pt x="406" y="578"/>
                </a:cubicBezTo>
                <a:close/>
              </a:path>
            </a:pathLst>
          </a:custGeom>
          <a:solidFill>
            <a:srgbClr val="E7F7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>
              <a:solidFill>
                <a:srgbClr val="000000"/>
              </a:solidFill>
            </a:endParaRPr>
          </a:p>
        </p:txBody>
      </p:sp>
      <p:grpSp>
        <p:nvGrpSpPr>
          <p:cNvPr id="1035" name="Group 56"/>
          <p:cNvGrpSpPr>
            <a:grpSpLocks/>
          </p:cNvGrpSpPr>
          <p:nvPr userDrawn="1"/>
        </p:nvGrpSpPr>
        <p:grpSpPr bwMode="auto">
          <a:xfrm>
            <a:off x="0" y="6343650"/>
            <a:ext cx="622300" cy="514350"/>
            <a:chOff x="0" y="4003"/>
            <a:chExt cx="384" cy="317"/>
          </a:xfrm>
        </p:grpSpPr>
        <p:sp>
          <p:nvSpPr>
            <p:cNvPr id="1037" name="Freeform 47"/>
            <p:cNvSpPr>
              <a:spLocks/>
            </p:cNvSpPr>
            <p:nvPr userDrawn="1"/>
          </p:nvSpPr>
          <p:spPr bwMode="auto">
            <a:xfrm>
              <a:off x="0" y="4003"/>
              <a:ext cx="384" cy="317"/>
            </a:xfrm>
            <a:custGeom>
              <a:avLst/>
              <a:gdLst>
                <a:gd name="T0" fmla="*/ 3 w 384"/>
                <a:gd name="T1" fmla="*/ 20 h 317"/>
                <a:gd name="T2" fmla="*/ 384 w 384"/>
                <a:gd name="T3" fmla="*/ 317 h 317"/>
                <a:gd name="T4" fmla="*/ 0 w 384"/>
                <a:gd name="T5" fmla="*/ 317 h 317"/>
                <a:gd name="T6" fmla="*/ 3 w 384"/>
                <a:gd name="T7" fmla="*/ 20 h 31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84" h="317">
                  <a:moveTo>
                    <a:pt x="3" y="20"/>
                  </a:moveTo>
                  <a:cubicBezTo>
                    <a:pt x="67" y="7"/>
                    <a:pt x="348" y="0"/>
                    <a:pt x="384" y="317"/>
                  </a:cubicBezTo>
                  <a:cubicBezTo>
                    <a:pt x="266" y="317"/>
                    <a:pt x="55" y="315"/>
                    <a:pt x="0" y="317"/>
                  </a:cubicBezTo>
                  <a:cubicBezTo>
                    <a:pt x="0" y="183"/>
                    <a:pt x="2" y="192"/>
                    <a:pt x="3" y="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038" name="Freeform 46"/>
            <p:cNvSpPr>
              <a:spLocks/>
            </p:cNvSpPr>
            <p:nvPr userDrawn="1"/>
          </p:nvSpPr>
          <p:spPr bwMode="auto">
            <a:xfrm>
              <a:off x="0" y="4003"/>
              <a:ext cx="381" cy="317"/>
            </a:xfrm>
            <a:custGeom>
              <a:avLst/>
              <a:gdLst>
                <a:gd name="T0" fmla="*/ 0 w 381"/>
                <a:gd name="T1" fmla="*/ 20 h 317"/>
                <a:gd name="T2" fmla="*/ 381 w 381"/>
                <a:gd name="T3" fmla="*/ 317 h 317"/>
                <a:gd name="T4" fmla="*/ 172 w 381"/>
                <a:gd name="T5" fmla="*/ 317 h 317"/>
                <a:gd name="T6" fmla="*/ 0 w 381"/>
                <a:gd name="T7" fmla="*/ 20 h 31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81" h="317">
                  <a:moveTo>
                    <a:pt x="0" y="20"/>
                  </a:moveTo>
                  <a:cubicBezTo>
                    <a:pt x="64" y="7"/>
                    <a:pt x="345" y="0"/>
                    <a:pt x="381" y="317"/>
                  </a:cubicBezTo>
                  <a:cubicBezTo>
                    <a:pt x="263" y="317"/>
                    <a:pt x="227" y="315"/>
                    <a:pt x="172" y="317"/>
                  </a:cubicBezTo>
                  <a:cubicBezTo>
                    <a:pt x="153" y="118"/>
                    <a:pt x="57" y="67"/>
                    <a:pt x="0" y="20"/>
                  </a:cubicBezTo>
                  <a:close/>
                </a:path>
              </a:pathLst>
            </a:custGeom>
            <a:solidFill>
              <a:srgbClr val="B5D7E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</p:grpSp>
      <p:pic>
        <p:nvPicPr>
          <p:cNvPr id="1036" name="Picture 59" descr="LGL_ohne_Kreis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75" y="6348413"/>
            <a:ext cx="574675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5416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3" r:id="rId1"/>
    <p:sldLayoutId id="2147484134" r:id="rId2"/>
    <p:sldLayoutId id="2147484135" r:id="rId3"/>
    <p:sldLayoutId id="2147484136" r:id="rId4"/>
    <p:sldLayoutId id="2147484137" r:id="rId5"/>
    <p:sldLayoutId id="2147484138" r:id="rId6"/>
    <p:sldLayoutId id="2147484139" r:id="rId7"/>
    <p:sldLayoutId id="2147484140" r:id="rId8"/>
    <p:sldLayoutId id="2147484141" r:id="rId9"/>
    <p:sldLayoutId id="2147484142" r:id="rId10"/>
    <p:sldLayoutId id="2147484143" r:id="rId11"/>
    <p:sldLayoutId id="2147484144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defRPr sz="2000" b="1">
          <a:solidFill>
            <a:srgbClr val="000000"/>
          </a:solidFill>
          <a:latin typeface="+mn-lt"/>
          <a:ea typeface="+mn-ea"/>
          <a:cs typeface="+mn-cs"/>
        </a:defRPr>
      </a:lvl1pPr>
      <a:lvl2pPr marL="361950" indent="-180975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j-cs"/>
        </a:defRPr>
      </a:lvl2pPr>
      <a:lvl3pPr marL="1235075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j-cs"/>
        </a:defRPr>
      </a:lvl3pPr>
      <a:lvl4pPr marL="164306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j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j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j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j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j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j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E7F7FF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en-US" altLang="de-DE">
              <a:solidFill>
                <a:srgbClr val="000000"/>
              </a:solidFill>
              <a:cs typeface="+mn-cs"/>
            </a:endParaRPr>
          </a:p>
        </p:txBody>
      </p:sp>
      <p:sp>
        <p:nvSpPr>
          <p:cNvPr id="1027" name="Rectangle 9"/>
          <p:cNvSpPr>
            <a:spLocks noChangeArrowheads="1"/>
          </p:cNvSpPr>
          <p:nvPr userDrawn="1"/>
        </p:nvSpPr>
        <p:spPr bwMode="auto">
          <a:xfrm>
            <a:off x="796925" y="6318250"/>
            <a:ext cx="8347075" cy="539750"/>
          </a:xfrm>
          <a:prstGeom prst="rect">
            <a:avLst/>
          </a:prstGeom>
          <a:solidFill>
            <a:srgbClr val="B5D7E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de-DE" altLang="de-DE">
              <a:solidFill>
                <a:srgbClr val="000000"/>
              </a:solidFill>
              <a:cs typeface="+mn-cs"/>
            </a:endParaRPr>
          </a:p>
        </p:txBody>
      </p:sp>
      <p:sp>
        <p:nvSpPr>
          <p:cNvPr id="2052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450850" y="690563"/>
            <a:ext cx="842645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Titelmasterformat durch Klicken bearbeiten</a:t>
            </a:r>
          </a:p>
        </p:txBody>
      </p:sp>
      <p:sp>
        <p:nvSpPr>
          <p:cNvPr id="2053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0850" y="1627188"/>
            <a:ext cx="8426450" cy="4141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Subheadline Arial Fett 20 Pt, </a:t>
            </a:r>
            <a:br>
              <a:rPr lang="de-DE" altLang="de-DE" smtClean="0"/>
            </a:br>
            <a:r>
              <a:rPr lang="de-DE" altLang="de-DE" smtClean="0"/>
              <a:t>Textmasterformate durch Klicken bearbeiten</a:t>
            </a:r>
          </a:p>
          <a:p>
            <a:pPr lvl="1"/>
            <a:r>
              <a:rPr lang="de-DE" altLang="de-DE" smtClean="0"/>
              <a:t>Zweite Ebene Arial 20 Pt</a:t>
            </a:r>
          </a:p>
          <a:p>
            <a:pPr lvl="1"/>
            <a:endParaRPr lang="de-DE" altLang="de-DE" smtClean="0"/>
          </a:p>
          <a:p>
            <a:pPr lvl="1"/>
            <a:endParaRPr lang="de-DE" altLang="de-DE" smtClean="0"/>
          </a:p>
          <a:p>
            <a:pPr lvl="1"/>
            <a:r>
              <a:rPr lang="de-DE" altLang="de-DE" smtClean="0"/>
              <a:t>Hinweis: Über &gt; Ansicht &gt; Master &gt; Folienmaster </a:t>
            </a:r>
            <a:br>
              <a:rPr lang="de-DE" altLang="de-DE" smtClean="0"/>
            </a:br>
            <a:r>
              <a:rPr lang="de-DE" altLang="de-DE" smtClean="0"/>
              <a:t>können Sie das Datum, den Titel Ihres Vortrags und Ihren Namen </a:t>
            </a:r>
            <a:br>
              <a:rPr lang="de-DE" altLang="de-DE" smtClean="0"/>
            </a:br>
            <a:r>
              <a:rPr lang="de-DE" altLang="de-DE" smtClean="0"/>
              <a:t>in der Fußzeile angeben. </a:t>
            </a:r>
          </a:p>
          <a:p>
            <a:pPr lvl="1"/>
            <a:endParaRPr lang="de-DE" altLang="de-DE" smtClean="0"/>
          </a:p>
          <a:p>
            <a:pPr lvl="1"/>
            <a:endParaRPr lang="de-DE" altLang="de-DE" smtClean="0"/>
          </a:p>
          <a:p>
            <a:pPr lvl="0"/>
            <a:endParaRPr lang="de-DE" altLang="de-DE" smtClean="0"/>
          </a:p>
        </p:txBody>
      </p:sp>
      <p:sp>
        <p:nvSpPr>
          <p:cNvPr id="174098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44838" y="6519863"/>
            <a:ext cx="5203825" cy="21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0077B2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de-DE" altLang="de-DE" smtClean="0"/>
              <a:t>Das neue Arzneimittelgesetz; Informationen für Tierhalter</a:t>
            </a:r>
            <a:endParaRPr lang="de-DE" altLang="de-DE"/>
          </a:p>
        </p:txBody>
      </p:sp>
      <p:sp>
        <p:nvSpPr>
          <p:cNvPr id="174099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26438" y="6519863"/>
            <a:ext cx="544512" cy="112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1160A0"/>
                </a:solidFill>
                <a:cs typeface="+mn-cs"/>
              </a:defRPr>
            </a:lvl1pPr>
          </a:lstStyle>
          <a:p>
            <a:pPr>
              <a:defRPr/>
            </a:pPr>
            <a:fld id="{A2226DB8-F7F9-43BC-AB0E-EC7361DAEAA0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  <p:sp>
        <p:nvSpPr>
          <p:cNvPr id="1032" name="Rectangle 20"/>
          <p:cNvSpPr>
            <a:spLocks noChangeArrowheads="1"/>
          </p:cNvSpPr>
          <p:nvPr userDrawn="1"/>
        </p:nvSpPr>
        <p:spPr bwMode="auto">
          <a:xfrm>
            <a:off x="1477963" y="6523038"/>
            <a:ext cx="1033462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de-DE" altLang="de-DE" sz="1000">
                <a:solidFill>
                  <a:srgbClr val="0077B2"/>
                </a:solidFill>
                <a:cs typeface="+mn-cs"/>
              </a:rPr>
              <a:t>www.lgl.bayern.de</a:t>
            </a:r>
          </a:p>
        </p:txBody>
      </p:sp>
      <p:sp>
        <p:nvSpPr>
          <p:cNvPr id="2057" name="Freeform 50"/>
          <p:cNvSpPr>
            <a:spLocks/>
          </p:cNvSpPr>
          <p:nvPr userDrawn="1"/>
        </p:nvSpPr>
        <p:spPr bwMode="auto">
          <a:xfrm>
            <a:off x="0" y="5913438"/>
            <a:ext cx="1060450" cy="944562"/>
          </a:xfrm>
          <a:custGeom>
            <a:avLst/>
            <a:gdLst>
              <a:gd name="T0" fmla="*/ 0 w 668"/>
              <a:gd name="T1" fmla="*/ 2147483647 h 585"/>
              <a:gd name="T2" fmla="*/ 2147483647 w 668"/>
              <a:gd name="T3" fmla="*/ 2147483647 h 585"/>
              <a:gd name="T4" fmla="*/ 2147483647 w 668"/>
              <a:gd name="T5" fmla="*/ 2147483647 h 585"/>
              <a:gd name="T6" fmla="*/ 2147483647 w 668"/>
              <a:gd name="T7" fmla="*/ 2147483647 h 585"/>
              <a:gd name="T8" fmla="*/ 0 w 668"/>
              <a:gd name="T9" fmla="*/ 2147483647 h 5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68" h="585">
                <a:moveTo>
                  <a:pt x="0" y="9"/>
                </a:moveTo>
                <a:cubicBezTo>
                  <a:pt x="57" y="0"/>
                  <a:pt x="41" y="4"/>
                  <a:pt x="106" y="4"/>
                </a:cubicBezTo>
                <a:cubicBezTo>
                  <a:pt x="171" y="4"/>
                  <a:pt x="625" y="51"/>
                  <a:pt x="668" y="585"/>
                </a:cubicBezTo>
                <a:cubicBezTo>
                  <a:pt x="335" y="585"/>
                  <a:pt x="2" y="585"/>
                  <a:pt x="2" y="585"/>
                </a:cubicBezTo>
                <a:cubicBezTo>
                  <a:pt x="0" y="351"/>
                  <a:pt x="1" y="209"/>
                  <a:pt x="0" y="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8" name="Freeform 48"/>
          <p:cNvSpPr>
            <a:spLocks/>
          </p:cNvSpPr>
          <p:nvPr userDrawn="1"/>
        </p:nvSpPr>
        <p:spPr bwMode="auto">
          <a:xfrm>
            <a:off x="0" y="5935663"/>
            <a:ext cx="644525" cy="922337"/>
          </a:xfrm>
          <a:custGeom>
            <a:avLst/>
            <a:gdLst>
              <a:gd name="T0" fmla="*/ 2147483647 w 406"/>
              <a:gd name="T1" fmla="*/ 2147483647 h 581"/>
              <a:gd name="T2" fmla="*/ 2147483647 w 406"/>
              <a:gd name="T3" fmla="*/ 2147483647 h 581"/>
              <a:gd name="T4" fmla="*/ 2147483647 w 406"/>
              <a:gd name="T5" fmla="*/ 0 h 581"/>
              <a:gd name="T6" fmla="*/ 2147483647 w 406"/>
              <a:gd name="T7" fmla="*/ 2147483647 h 58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06" h="581">
                <a:moveTo>
                  <a:pt x="406" y="578"/>
                </a:moveTo>
                <a:cubicBezTo>
                  <a:pt x="281" y="580"/>
                  <a:pt x="76" y="581"/>
                  <a:pt x="3" y="578"/>
                </a:cubicBezTo>
                <a:cubicBezTo>
                  <a:pt x="0" y="286"/>
                  <a:pt x="1" y="115"/>
                  <a:pt x="3" y="0"/>
                </a:cubicBezTo>
                <a:cubicBezTo>
                  <a:pt x="282" y="28"/>
                  <a:pt x="395" y="428"/>
                  <a:pt x="406" y="578"/>
                </a:cubicBezTo>
                <a:close/>
              </a:path>
            </a:pathLst>
          </a:custGeom>
          <a:solidFill>
            <a:srgbClr val="E7F7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2059" name="Group 56"/>
          <p:cNvGrpSpPr>
            <a:grpSpLocks/>
          </p:cNvGrpSpPr>
          <p:nvPr userDrawn="1"/>
        </p:nvGrpSpPr>
        <p:grpSpPr bwMode="auto">
          <a:xfrm>
            <a:off x="0" y="6343650"/>
            <a:ext cx="622300" cy="514350"/>
            <a:chOff x="0" y="4003"/>
            <a:chExt cx="384" cy="317"/>
          </a:xfrm>
        </p:grpSpPr>
        <p:sp>
          <p:nvSpPr>
            <p:cNvPr id="2061" name="Freeform 47"/>
            <p:cNvSpPr>
              <a:spLocks/>
            </p:cNvSpPr>
            <p:nvPr userDrawn="1"/>
          </p:nvSpPr>
          <p:spPr bwMode="auto">
            <a:xfrm>
              <a:off x="0" y="4003"/>
              <a:ext cx="384" cy="317"/>
            </a:xfrm>
            <a:custGeom>
              <a:avLst/>
              <a:gdLst>
                <a:gd name="T0" fmla="*/ 3 w 384"/>
                <a:gd name="T1" fmla="*/ 20 h 317"/>
                <a:gd name="T2" fmla="*/ 384 w 384"/>
                <a:gd name="T3" fmla="*/ 317 h 317"/>
                <a:gd name="T4" fmla="*/ 0 w 384"/>
                <a:gd name="T5" fmla="*/ 317 h 317"/>
                <a:gd name="T6" fmla="*/ 3 w 384"/>
                <a:gd name="T7" fmla="*/ 20 h 31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84" h="317">
                  <a:moveTo>
                    <a:pt x="3" y="20"/>
                  </a:moveTo>
                  <a:cubicBezTo>
                    <a:pt x="67" y="7"/>
                    <a:pt x="348" y="0"/>
                    <a:pt x="384" y="317"/>
                  </a:cubicBezTo>
                  <a:cubicBezTo>
                    <a:pt x="266" y="317"/>
                    <a:pt x="55" y="315"/>
                    <a:pt x="0" y="317"/>
                  </a:cubicBezTo>
                  <a:cubicBezTo>
                    <a:pt x="0" y="183"/>
                    <a:pt x="2" y="192"/>
                    <a:pt x="3" y="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62" name="Freeform 46"/>
            <p:cNvSpPr>
              <a:spLocks/>
            </p:cNvSpPr>
            <p:nvPr userDrawn="1"/>
          </p:nvSpPr>
          <p:spPr bwMode="auto">
            <a:xfrm>
              <a:off x="0" y="4003"/>
              <a:ext cx="381" cy="317"/>
            </a:xfrm>
            <a:custGeom>
              <a:avLst/>
              <a:gdLst>
                <a:gd name="T0" fmla="*/ 0 w 381"/>
                <a:gd name="T1" fmla="*/ 20 h 317"/>
                <a:gd name="T2" fmla="*/ 381 w 381"/>
                <a:gd name="T3" fmla="*/ 317 h 317"/>
                <a:gd name="T4" fmla="*/ 172 w 381"/>
                <a:gd name="T5" fmla="*/ 317 h 317"/>
                <a:gd name="T6" fmla="*/ 0 w 381"/>
                <a:gd name="T7" fmla="*/ 20 h 31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81" h="317">
                  <a:moveTo>
                    <a:pt x="0" y="20"/>
                  </a:moveTo>
                  <a:cubicBezTo>
                    <a:pt x="64" y="7"/>
                    <a:pt x="345" y="0"/>
                    <a:pt x="381" y="317"/>
                  </a:cubicBezTo>
                  <a:cubicBezTo>
                    <a:pt x="263" y="317"/>
                    <a:pt x="227" y="315"/>
                    <a:pt x="172" y="317"/>
                  </a:cubicBezTo>
                  <a:cubicBezTo>
                    <a:pt x="153" y="118"/>
                    <a:pt x="57" y="67"/>
                    <a:pt x="0" y="20"/>
                  </a:cubicBezTo>
                  <a:close/>
                </a:path>
              </a:pathLst>
            </a:custGeom>
            <a:solidFill>
              <a:srgbClr val="B5D7E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pic>
        <p:nvPicPr>
          <p:cNvPr id="2060" name="Picture 59" descr="LGL_ohne_Kreis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75" y="6348413"/>
            <a:ext cx="574675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76" r:id="rId1"/>
    <p:sldLayoutId id="2147484031" r:id="rId2"/>
    <p:sldLayoutId id="2147484032" r:id="rId3"/>
    <p:sldLayoutId id="2147484033" r:id="rId4"/>
    <p:sldLayoutId id="2147484034" r:id="rId5"/>
    <p:sldLayoutId id="2147484035" r:id="rId6"/>
    <p:sldLayoutId id="2147484036" r:id="rId7"/>
    <p:sldLayoutId id="2147484037" r:id="rId8"/>
    <p:sldLayoutId id="2147484038" r:id="rId9"/>
    <p:sldLayoutId id="2147484039" r:id="rId10"/>
    <p:sldLayoutId id="2147484040" r:id="rId11"/>
    <p:sldLayoutId id="2147484041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defRPr sz="2000" b="1">
          <a:solidFill>
            <a:srgbClr val="000000"/>
          </a:solidFill>
          <a:latin typeface="+mn-lt"/>
          <a:ea typeface="+mn-ea"/>
          <a:cs typeface="+mn-cs"/>
        </a:defRPr>
      </a:lvl1pPr>
      <a:lvl2pPr marL="361950" indent="-180975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j-cs"/>
        </a:defRPr>
      </a:lvl2pPr>
      <a:lvl3pPr marL="1235075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j-cs"/>
        </a:defRPr>
      </a:lvl3pPr>
      <a:lvl4pPr marL="164306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j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j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j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j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j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j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E7F7FF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en-US" altLang="de-DE">
              <a:solidFill>
                <a:srgbClr val="000000"/>
              </a:solidFill>
              <a:cs typeface="+mn-cs"/>
            </a:endParaRPr>
          </a:p>
        </p:txBody>
      </p:sp>
      <p:sp>
        <p:nvSpPr>
          <p:cNvPr id="1027" name="Rectangle 9"/>
          <p:cNvSpPr>
            <a:spLocks noChangeArrowheads="1"/>
          </p:cNvSpPr>
          <p:nvPr userDrawn="1"/>
        </p:nvSpPr>
        <p:spPr bwMode="auto">
          <a:xfrm>
            <a:off x="796925" y="6318250"/>
            <a:ext cx="8347075" cy="539750"/>
          </a:xfrm>
          <a:prstGeom prst="rect">
            <a:avLst/>
          </a:prstGeom>
          <a:solidFill>
            <a:srgbClr val="B5D7E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de-DE" altLang="de-DE">
              <a:solidFill>
                <a:srgbClr val="000000"/>
              </a:solidFill>
              <a:cs typeface="+mn-cs"/>
            </a:endParaRPr>
          </a:p>
        </p:txBody>
      </p:sp>
      <p:sp>
        <p:nvSpPr>
          <p:cNvPr id="3076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450850" y="690563"/>
            <a:ext cx="842645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Titelmasterformat durch Klicken bearbeiten</a:t>
            </a:r>
          </a:p>
        </p:txBody>
      </p:sp>
      <p:sp>
        <p:nvSpPr>
          <p:cNvPr id="3077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0850" y="1627188"/>
            <a:ext cx="8426450" cy="4141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Subheadline Arial Fett 20 Pt, </a:t>
            </a:r>
            <a:br>
              <a:rPr lang="de-DE" altLang="de-DE" smtClean="0"/>
            </a:br>
            <a:r>
              <a:rPr lang="de-DE" altLang="de-DE" smtClean="0"/>
              <a:t>Textmasterformate durch Klicken bearbeiten</a:t>
            </a:r>
          </a:p>
          <a:p>
            <a:pPr lvl="1"/>
            <a:r>
              <a:rPr lang="de-DE" altLang="de-DE" smtClean="0"/>
              <a:t>Zweite Ebene Arial 20 Pt</a:t>
            </a:r>
          </a:p>
          <a:p>
            <a:pPr lvl="1"/>
            <a:endParaRPr lang="de-DE" altLang="de-DE" smtClean="0"/>
          </a:p>
          <a:p>
            <a:pPr lvl="1"/>
            <a:endParaRPr lang="de-DE" altLang="de-DE" smtClean="0"/>
          </a:p>
          <a:p>
            <a:pPr lvl="1"/>
            <a:r>
              <a:rPr lang="de-DE" altLang="de-DE" smtClean="0"/>
              <a:t>Hinweis: Über &gt; Ansicht &gt; Master &gt; Folienmaster </a:t>
            </a:r>
            <a:br>
              <a:rPr lang="de-DE" altLang="de-DE" smtClean="0"/>
            </a:br>
            <a:r>
              <a:rPr lang="de-DE" altLang="de-DE" smtClean="0"/>
              <a:t>können Sie das Datum, den Titel Ihres Vortrags und Ihren Namen </a:t>
            </a:r>
            <a:br>
              <a:rPr lang="de-DE" altLang="de-DE" smtClean="0"/>
            </a:br>
            <a:r>
              <a:rPr lang="de-DE" altLang="de-DE" smtClean="0"/>
              <a:t>in der Fußzeile angeben. </a:t>
            </a:r>
          </a:p>
          <a:p>
            <a:pPr lvl="1"/>
            <a:endParaRPr lang="de-DE" altLang="de-DE" smtClean="0"/>
          </a:p>
          <a:p>
            <a:pPr lvl="1"/>
            <a:endParaRPr lang="de-DE" altLang="de-DE" smtClean="0"/>
          </a:p>
          <a:p>
            <a:pPr lvl="0"/>
            <a:endParaRPr lang="de-DE" altLang="de-DE" smtClean="0"/>
          </a:p>
        </p:txBody>
      </p:sp>
      <p:sp>
        <p:nvSpPr>
          <p:cNvPr id="174098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44838" y="6519863"/>
            <a:ext cx="5203825" cy="21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0077B2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de-DE" altLang="de-DE" smtClean="0"/>
              <a:t>Das neue Arzneimittelgesetz; Informationen für Tierhalter</a:t>
            </a:r>
            <a:endParaRPr lang="de-DE" altLang="de-DE"/>
          </a:p>
        </p:txBody>
      </p:sp>
      <p:sp>
        <p:nvSpPr>
          <p:cNvPr id="174099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26438" y="6519863"/>
            <a:ext cx="544512" cy="112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1160A0"/>
                </a:solidFill>
                <a:cs typeface="+mn-cs"/>
              </a:defRPr>
            </a:lvl1pPr>
          </a:lstStyle>
          <a:p>
            <a:pPr>
              <a:defRPr/>
            </a:pPr>
            <a:fld id="{02CD3E08-4F28-4BF3-8733-8FC7543910E3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  <p:sp>
        <p:nvSpPr>
          <p:cNvPr id="1032" name="Rectangle 20"/>
          <p:cNvSpPr>
            <a:spLocks noChangeArrowheads="1"/>
          </p:cNvSpPr>
          <p:nvPr userDrawn="1"/>
        </p:nvSpPr>
        <p:spPr bwMode="auto">
          <a:xfrm>
            <a:off x="1477963" y="6523038"/>
            <a:ext cx="1033462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de-DE" altLang="de-DE" sz="1000">
                <a:solidFill>
                  <a:srgbClr val="0077B2"/>
                </a:solidFill>
                <a:cs typeface="+mn-cs"/>
              </a:rPr>
              <a:t>www.lgl.bayern.de</a:t>
            </a:r>
          </a:p>
        </p:txBody>
      </p:sp>
      <p:sp>
        <p:nvSpPr>
          <p:cNvPr id="3081" name="Freeform 50"/>
          <p:cNvSpPr>
            <a:spLocks/>
          </p:cNvSpPr>
          <p:nvPr userDrawn="1"/>
        </p:nvSpPr>
        <p:spPr bwMode="auto">
          <a:xfrm>
            <a:off x="0" y="5913438"/>
            <a:ext cx="1060450" cy="944562"/>
          </a:xfrm>
          <a:custGeom>
            <a:avLst/>
            <a:gdLst>
              <a:gd name="T0" fmla="*/ 0 w 668"/>
              <a:gd name="T1" fmla="*/ 2147483647 h 585"/>
              <a:gd name="T2" fmla="*/ 2147483647 w 668"/>
              <a:gd name="T3" fmla="*/ 2147483647 h 585"/>
              <a:gd name="T4" fmla="*/ 2147483647 w 668"/>
              <a:gd name="T5" fmla="*/ 2147483647 h 585"/>
              <a:gd name="T6" fmla="*/ 2147483647 w 668"/>
              <a:gd name="T7" fmla="*/ 2147483647 h 585"/>
              <a:gd name="T8" fmla="*/ 0 w 668"/>
              <a:gd name="T9" fmla="*/ 2147483647 h 5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68" h="585">
                <a:moveTo>
                  <a:pt x="0" y="9"/>
                </a:moveTo>
                <a:cubicBezTo>
                  <a:pt x="57" y="0"/>
                  <a:pt x="41" y="4"/>
                  <a:pt x="106" y="4"/>
                </a:cubicBezTo>
                <a:cubicBezTo>
                  <a:pt x="171" y="4"/>
                  <a:pt x="625" y="51"/>
                  <a:pt x="668" y="585"/>
                </a:cubicBezTo>
                <a:cubicBezTo>
                  <a:pt x="335" y="585"/>
                  <a:pt x="2" y="585"/>
                  <a:pt x="2" y="585"/>
                </a:cubicBezTo>
                <a:cubicBezTo>
                  <a:pt x="0" y="351"/>
                  <a:pt x="1" y="209"/>
                  <a:pt x="0" y="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82" name="Freeform 48"/>
          <p:cNvSpPr>
            <a:spLocks/>
          </p:cNvSpPr>
          <p:nvPr userDrawn="1"/>
        </p:nvSpPr>
        <p:spPr bwMode="auto">
          <a:xfrm>
            <a:off x="0" y="5935663"/>
            <a:ext cx="644525" cy="922337"/>
          </a:xfrm>
          <a:custGeom>
            <a:avLst/>
            <a:gdLst>
              <a:gd name="T0" fmla="*/ 2147483647 w 406"/>
              <a:gd name="T1" fmla="*/ 2147483647 h 581"/>
              <a:gd name="T2" fmla="*/ 2147483647 w 406"/>
              <a:gd name="T3" fmla="*/ 2147483647 h 581"/>
              <a:gd name="T4" fmla="*/ 2147483647 w 406"/>
              <a:gd name="T5" fmla="*/ 0 h 581"/>
              <a:gd name="T6" fmla="*/ 2147483647 w 406"/>
              <a:gd name="T7" fmla="*/ 2147483647 h 58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06" h="581">
                <a:moveTo>
                  <a:pt x="406" y="578"/>
                </a:moveTo>
                <a:cubicBezTo>
                  <a:pt x="281" y="580"/>
                  <a:pt x="76" y="581"/>
                  <a:pt x="3" y="578"/>
                </a:cubicBezTo>
                <a:cubicBezTo>
                  <a:pt x="0" y="286"/>
                  <a:pt x="1" y="115"/>
                  <a:pt x="3" y="0"/>
                </a:cubicBezTo>
                <a:cubicBezTo>
                  <a:pt x="282" y="28"/>
                  <a:pt x="395" y="428"/>
                  <a:pt x="406" y="578"/>
                </a:cubicBezTo>
                <a:close/>
              </a:path>
            </a:pathLst>
          </a:custGeom>
          <a:solidFill>
            <a:srgbClr val="E7F7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3083" name="Group 56"/>
          <p:cNvGrpSpPr>
            <a:grpSpLocks/>
          </p:cNvGrpSpPr>
          <p:nvPr userDrawn="1"/>
        </p:nvGrpSpPr>
        <p:grpSpPr bwMode="auto">
          <a:xfrm>
            <a:off x="0" y="6343650"/>
            <a:ext cx="622300" cy="514350"/>
            <a:chOff x="0" y="4003"/>
            <a:chExt cx="384" cy="317"/>
          </a:xfrm>
        </p:grpSpPr>
        <p:sp>
          <p:nvSpPr>
            <p:cNvPr id="3085" name="Freeform 47"/>
            <p:cNvSpPr>
              <a:spLocks/>
            </p:cNvSpPr>
            <p:nvPr userDrawn="1"/>
          </p:nvSpPr>
          <p:spPr bwMode="auto">
            <a:xfrm>
              <a:off x="0" y="4003"/>
              <a:ext cx="384" cy="317"/>
            </a:xfrm>
            <a:custGeom>
              <a:avLst/>
              <a:gdLst>
                <a:gd name="T0" fmla="*/ 3 w 384"/>
                <a:gd name="T1" fmla="*/ 20 h 317"/>
                <a:gd name="T2" fmla="*/ 384 w 384"/>
                <a:gd name="T3" fmla="*/ 317 h 317"/>
                <a:gd name="T4" fmla="*/ 0 w 384"/>
                <a:gd name="T5" fmla="*/ 317 h 317"/>
                <a:gd name="T6" fmla="*/ 3 w 384"/>
                <a:gd name="T7" fmla="*/ 20 h 31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84" h="317">
                  <a:moveTo>
                    <a:pt x="3" y="20"/>
                  </a:moveTo>
                  <a:cubicBezTo>
                    <a:pt x="67" y="7"/>
                    <a:pt x="348" y="0"/>
                    <a:pt x="384" y="317"/>
                  </a:cubicBezTo>
                  <a:cubicBezTo>
                    <a:pt x="266" y="317"/>
                    <a:pt x="55" y="315"/>
                    <a:pt x="0" y="317"/>
                  </a:cubicBezTo>
                  <a:cubicBezTo>
                    <a:pt x="0" y="183"/>
                    <a:pt x="2" y="192"/>
                    <a:pt x="3" y="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086" name="Freeform 46"/>
            <p:cNvSpPr>
              <a:spLocks/>
            </p:cNvSpPr>
            <p:nvPr userDrawn="1"/>
          </p:nvSpPr>
          <p:spPr bwMode="auto">
            <a:xfrm>
              <a:off x="0" y="4003"/>
              <a:ext cx="381" cy="317"/>
            </a:xfrm>
            <a:custGeom>
              <a:avLst/>
              <a:gdLst>
                <a:gd name="T0" fmla="*/ 0 w 381"/>
                <a:gd name="T1" fmla="*/ 20 h 317"/>
                <a:gd name="T2" fmla="*/ 381 w 381"/>
                <a:gd name="T3" fmla="*/ 317 h 317"/>
                <a:gd name="T4" fmla="*/ 172 w 381"/>
                <a:gd name="T5" fmla="*/ 317 h 317"/>
                <a:gd name="T6" fmla="*/ 0 w 381"/>
                <a:gd name="T7" fmla="*/ 20 h 31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81" h="317">
                  <a:moveTo>
                    <a:pt x="0" y="20"/>
                  </a:moveTo>
                  <a:cubicBezTo>
                    <a:pt x="64" y="7"/>
                    <a:pt x="345" y="0"/>
                    <a:pt x="381" y="317"/>
                  </a:cubicBezTo>
                  <a:cubicBezTo>
                    <a:pt x="263" y="317"/>
                    <a:pt x="227" y="315"/>
                    <a:pt x="172" y="317"/>
                  </a:cubicBezTo>
                  <a:cubicBezTo>
                    <a:pt x="153" y="118"/>
                    <a:pt x="57" y="67"/>
                    <a:pt x="0" y="20"/>
                  </a:cubicBezTo>
                  <a:close/>
                </a:path>
              </a:pathLst>
            </a:custGeom>
            <a:solidFill>
              <a:srgbClr val="B5D7E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pic>
        <p:nvPicPr>
          <p:cNvPr id="3084" name="Picture 59" descr="LGL_ohne_Kreis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75" y="6348413"/>
            <a:ext cx="574675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77" r:id="rId1"/>
    <p:sldLayoutId id="2147484042" r:id="rId2"/>
    <p:sldLayoutId id="2147484043" r:id="rId3"/>
    <p:sldLayoutId id="2147484044" r:id="rId4"/>
    <p:sldLayoutId id="2147484045" r:id="rId5"/>
    <p:sldLayoutId id="2147484046" r:id="rId6"/>
    <p:sldLayoutId id="2147484047" r:id="rId7"/>
    <p:sldLayoutId id="2147484048" r:id="rId8"/>
    <p:sldLayoutId id="2147484049" r:id="rId9"/>
    <p:sldLayoutId id="2147484050" r:id="rId10"/>
    <p:sldLayoutId id="2147484051" r:id="rId11"/>
    <p:sldLayoutId id="2147484052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defRPr sz="2000" b="1">
          <a:solidFill>
            <a:srgbClr val="000000"/>
          </a:solidFill>
          <a:latin typeface="+mn-lt"/>
          <a:ea typeface="+mn-ea"/>
          <a:cs typeface="+mn-cs"/>
        </a:defRPr>
      </a:lvl1pPr>
      <a:lvl2pPr marL="361950" indent="-180975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j-cs"/>
        </a:defRPr>
      </a:lvl2pPr>
      <a:lvl3pPr marL="1235075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j-cs"/>
        </a:defRPr>
      </a:lvl3pPr>
      <a:lvl4pPr marL="164306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j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j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j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j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j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j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E7F7FF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en-US" altLang="de-DE">
              <a:solidFill>
                <a:srgbClr val="000000"/>
              </a:solidFill>
              <a:cs typeface="+mn-cs"/>
            </a:endParaRPr>
          </a:p>
        </p:txBody>
      </p:sp>
      <p:sp>
        <p:nvSpPr>
          <p:cNvPr id="1027" name="Rectangle 9"/>
          <p:cNvSpPr>
            <a:spLocks noChangeArrowheads="1"/>
          </p:cNvSpPr>
          <p:nvPr userDrawn="1"/>
        </p:nvSpPr>
        <p:spPr bwMode="auto">
          <a:xfrm>
            <a:off x="796925" y="6318250"/>
            <a:ext cx="8347075" cy="539750"/>
          </a:xfrm>
          <a:prstGeom prst="rect">
            <a:avLst/>
          </a:prstGeom>
          <a:solidFill>
            <a:srgbClr val="B5D7E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de-DE" altLang="de-DE">
              <a:solidFill>
                <a:srgbClr val="000000"/>
              </a:solidFill>
              <a:cs typeface="+mn-cs"/>
            </a:endParaRPr>
          </a:p>
        </p:txBody>
      </p:sp>
      <p:sp>
        <p:nvSpPr>
          <p:cNvPr id="4100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450850" y="690563"/>
            <a:ext cx="842645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Titelmasterformat durch Klicken bearbeiten</a:t>
            </a:r>
          </a:p>
        </p:txBody>
      </p:sp>
      <p:sp>
        <p:nvSpPr>
          <p:cNvPr id="4101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0850" y="1627188"/>
            <a:ext cx="8426450" cy="4141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Subheadline Arial Fett 20 Pt, </a:t>
            </a:r>
            <a:br>
              <a:rPr lang="de-DE" altLang="de-DE" smtClean="0"/>
            </a:br>
            <a:r>
              <a:rPr lang="de-DE" altLang="de-DE" smtClean="0"/>
              <a:t>Textmasterformate durch Klicken bearbeiten</a:t>
            </a:r>
          </a:p>
          <a:p>
            <a:pPr lvl="1"/>
            <a:r>
              <a:rPr lang="de-DE" altLang="de-DE" smtClean="0"/>
              <a:t>Zweite Ebene Arial 20 Pt</a:t>
            </a:r>
          </a:p>
          <a:p>
            <a:pPr lvl="1"/>
            <a:endParaRPr lang="de-DE" altLang="de-DE" smtClean="0"/>
          </a:p>
          <a:p>
            <a:pPr lvl="1"/>
            <a:endParaRPr lang="de-DE" altLang="de-DE" smtClean="0"/>
          </a:p>
          <a:p>
            <a:pPr lvl="1"/>
            <a:r>
              <a:rPr lang="de-DE" altLang="de-DE" smtClean="0"/>
              <a:t>Hinweis: Über &gt; Ansicht &gt; Master &gt; Folienmaster </a:t>
            </a:r>
            <a:br>
              <a:rPr lang="de-DE" altLang="de-DE" smtClean="0"/>
            </a:br>
            <a:r>
              <a:rPr lang="de-DE" altLang="de-DE" smtClean="0"/>
              <a:t>können Sie das Datum, den Titel Ihres Vortrags und Ihren Namen </a:t>
            </a:r>
            <a:br>
              <a:rPr lang="de-DE" altLang="de-DE" smtClean="0"/>
            </a:br>
            <a:r>
              <a:rPr lang="de-DE" altLang="de-DE" smtClean="0"/>
              <a:t>in der Fußzeile angeben. </a:t>
            </a:r>
          </a:p>
          <a:p>
            <a:pPr lvl="1"/>
            <a:endParaRPr lang="de-DE" altLang="de-DE" smtClean="0"/>
          </a:p>
          <a:p>
            <a:pPr lvl="1"/>
            <a:endParaRPr lang="de-DE" altLang="de-DE" smtClean="0"/>
          </a:p>
          <a:p>
            <a:pPr lvl="0"/>
            <a:endParaRPr lang="de-DE" altLang="de-DE" smtClean="0"/>
          </a:p>
        </p:txBody>
      </p:sp>
      <p:sp>
        <p:nvSpPr>
          <p:cNvPr id="174098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44838" y="6519863"/>
            <a:ext cx="5203825" cy="21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0077B2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de-DE" altLang="de-DE" smtClean="0"/>
              <a:t>Das neue Arzneimittelgesetz; Informationen für Tierhalter</a:t>
            </a:r>
            <a:endParaRPr lang="de-DE" altLang="de-DE"/>
          </a:p>
        </p:txBody>
      </p:sp>
      <p:sp>
        <p:nvSpPr>
          <p:cNvPr id="174099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26438" y="6519863"/>
            <a:ext cx="544512" cy="112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1160A0"/>
                </a:solidFill>
                <a:cs typeface="+mn-cs"/>
              </a:defRPr>
            </a:lvl1pPr>
          </a:lstStyle>
          <a:p>
            <a:pPr>
              <a:defRPr/>
            </a:pPr>
            <a:fld id="{203BF0CF-838B-47E1-B854-AB59C2A7CE50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  <p:sp>
        <p:nvSpPr>
          <p:cNvPr id="1032" name="Rectangle 20"/>
          <p:cNvSpPr>
            <a:spLocks noChangeArrowheads="1"/>
          </p:cNvSpPr>
          <p:nvPr userDrawn="1"/>
        </p:nvSpPr>
        <p:spPr bwMode="auto">
          <a:xfrm>
            <a:off x="1477963" y="6523038"/>
            <a:ext cx="1033462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de-DE" altLang="de-DE" sz="1000">
                <a:solidFill>
                  <a:srgbClr val="0077B2"/>
                </a:solidFill>
                <a:cs typeface="+mn-cs"/>
              </a:rPr>
              <a:t>www.lgl.bayern.de</a:t>
            </a:r>
          </a:p>
        </p:txBody>
      </p:sp>
      <p:sp>
        <p:nvSpPr>
          <p:cNvPr id="4105" name="Freeform 50"/>
          <p:cNvSpPr>
            <a:spLocks/>
          </p:cNvSpPr>
          <p:nvPr userDrawn="1"/>
        </p:nvSpPr>
        <p:spPr bwMode="auto">
          <a:xfrm>
            <a:off x="0" y="5913438"/>
            <a:ext cx="1060450" cy="944562"/>
          </a:xfrm>
          <a:custGeom>
            <a:avLst/>
            <a:gdLst>
              <a:gd name="T0" fmla="*/ 0 w 668"/>
              <a:gd name="T1" fmla="*/ 2147483647 h 585"/>
              <a:gd name="T2" fmla="*/ 2147483647 w 668"/>
              <a:gd name="T3" fmla="*/ 2147483647 h 585"/>
              <a:gd name="T4" fmla="*/ 2147483647 w 668"/>
              <a:gd name="T5" fmla="*/ 2147483647 h 585"/>
              <a:gd name="T6" fmla="*/ 2147483647 w 668"/>
              <a:gd name="T7" fmla="*/ 2147483647 h 585"/>
              <a:gd name="T8" fmla="*/ 0 w 668"/>
              <a:gd name="T9" fmla="*/ 2147483647 h 5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68" h="585">
                <a:moveTo>
                  <a:pt x="0" y="9"/>
                </a:moveTo>
                <a:cubicBezTo>
                  <a:pt x="57" y="0"/>
                  <a:pt x="41" y="4"/>
                  <a:pt x="106" y="4"/>
                </a:cubicBezTo>
                <a:cubicBezTo>
                  <a:pt x="171" y="4"/>
                  <a:pt x="625" y="51"/>
                  <a:pt x="668" y="585"/>
                </a:cubicBezTo>
                <a:cubicBezTo>
                  <a:pt x="335" y="585"/>
                  <a:pt x="2" y="585"/>
                  <a:pt x="2" y="585"/>
                </a:cubicBezTo>
                <a:cubicBezTo>
                  <a:pt x="0" y="351"/>
                  <a:pt x="1" y="209"/>
                  <a:pt x="0" y="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06" name="Freeform 48"/>
          <p:cNvSpPr>
            <a:spLocks/>
          </p:cNvSpPr>
          <p:nvPr userDrawn="1"/>
        </p:nvSpPr>
        <p:spPr bwMode="auto">
          <a:xfrm>
            <a:off x="0" y="5935663"/>
            <a:ext cx="644525" cy="922337"/>
          </a:xfrm>
          <a:custGeom>
            <a:avLst/>
            <a:gdLst>
              <a:gd name="T0" fmla="*/ 2147483647 w 406"/>
              <a:gd name="T1" fmla="*/ 2147483647 h 581"/>
              <a:gd name="T2" fmla="*/ 2147483647 w 406"/>
              <a:gd name="T3" fmla="*/ 2147483647 h 581"/>
              <a:gd name="T4" fmla="*/ 2147483647 w 406"/>
              <a:gd name="T5" fmla="*/ 0 h 581"/>
              <a:gd name="T6" fmla="*/ 2147483647 w 406"/>
              <a:gd name="T7" fmla="*/ 2147483647 h 58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06" h="581">
                <a:moveTo>
                  <a:pt x="406" y="578"/>
                </a:moveTo>
                <a:cubicBezTo>
                  <a:pt x="281" y="580"/>
                  <a:pt x="76" y="581"/>
                  <a:pt x="3" y="578"/>
                </a:cubicBezTo>
                <a:cubicBezTo>
                  <a:pt x="0" y="286"/>
                  <a:pt x="1" y="115"/>
                  <a:pt x="3" y="0"/>
                </a:cubicBezTo>
                <a:cubicBezTo>
                  <a:pt x="282" y="28"/>
                  <a:pt x="395" y="428"/>
                  <a:pt x="406" y="578"/>
                </a:cubicBezTo>
                <a:close/>
              </a:path>
            </a:pathLst>
          </a:custGeom>
          <a:solidFill>
            <a:srgbClr val="E7F7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4107" name="Group 56"/>
          <p:cNvGrpSpPr>
            <a:grpSpLocks/>
          </p:cNvGrpSpPr>
          <p:nvPr userDrawn="1"/>
        </p:nvGrpSpPr>
        <p:grpSpPr bwMode="auto">
          <a:xfrm>
            <a:off x="0" y="6343650"/>
            <a:ext cx="622300" cy="514350"/>
            <a:chOff x="0" y="4003"/>
            <a:chExt cx="384" cy="317"/>
          </a:xfrm>
        </p:grpSpPr>
        <p:sp>
          <p:nvSpPr>
            <p:cNvPr id="4109" name="Freeform 47"/>
            <p:cNvSpPr>
              <a:spLocks/>
            </p:cNvSpPr>
            <p:nvPr userDrawn="1"/>
          </p:nvSpPr>
          <p:spPr bwMode="auto">
            <a:xfrm>
              <a:off x="0" y="4003"/>
              <a:ext cx="384" cy="317"/>
            </a:xfrm>
            <a:custGeom>
              <a:avLst/>
              <a:gdLst>
                <a:gd name="T0" fmla="*/ 3 w 384"/>
                <a:gd name="T1" fmla="*/ 20 h 317"/>
                <a:gd name="T2" fmla="*/ 384 w 384"/>
                <a:gd name="T3" fmla="*/ 317 h 317"/>
                <a:gd name="T4" fmla="*/ 0 w 384"/>
                <a:gd name="T5" fmla="*/ 317 h 317"/>
                <a:gd name="T6" fmla="*/ 3 w 384"/>
                <a:gd name="T7" fmla="*/ 20 h 31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84" h="317">
                  <a:moveTo>
                    <a:pt x="3" y="20"/>
                  </a:moveTo>
                  <a:cubicBezTo>
                    <a:pt x="67" y="7"/>
                    <a:pt x="348" y="0"/>
                    <a:pt x="384" y="317"/>
                  </a:cubicBezTo>
                  <a:cubicBezTo>
                    <a:pt x="266" y="317"/>
                    <a:pt x="55" y="315"/>
                    <a:pt x="0" y="317"/>
                  </a:cubicBezTo>
                  <a:cubicBezTo>
                    <a:pt x="0" y="183"/>
                    <a:pt x="2" y="192"/>
                    <a:pt x="3" y="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10" name="Freeform 46"/>
            <p:cNvSpPr>
              <a:spLocks/>
            </p:cNvSpPr>
            <p:nvPr userDrawn="1"/>
          </p:nvSpPr>
          <p:spPr bwMode="auto">
            <a:xfrm>
              <a:off x="0" y="4003"/>
              <a:ext cx="381" cy="317"/>
            </a:xfrm>
            <a:custGeom>
              <a:avLst/>
              <a:gdLst>
                <a:gd name="T0" fmla="*/ 0 w 381"/>
                <a:gd name="T1" fmla="*/ 20 h 317"/>
                <a:gd name="T2" fmla="*/ 381 w 381"/>
                <a:gd name="T3" fmla="*/ 317 h 317"/>
                <a:gd name="T4" fmla="*/ 172 w 381"/>
                <a:gd name="T5" fmla="*/ 317 h 317"/>
                <a:gd name="T6" fmla="*/ 0 w 381"/>
                <a:gd name="T7" fmla="*/ 20 h 31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81" h="317">
                  <a:moveTo>
                    <a:pt x="0" y="20"/>
                  </a:moveTo>
                  <a:cubicBezTo>
                    <a:pt x="64" y="7"/>
                    <a:pt x="345" y="0"/>
                    <a:pt x="381" y="317"/>
                  </a:cubicBezTo>
                  <a:cubicBezTo>
                    <a:pt x="263" y="317"/>
                    <a:pt x="227" y="315"/>
                    <a:pt x="172" y="317"/>
                  </a:cubicBezTo>
                  <a:cubicBezTo>
                    <a:pt x="153" y="118"/>
                    <a:pt x="57" y="67"/>
                    <a:pt x="0" y="20"/>
                  </a:cubicBezTo>
                  <a:close/>
                </a:path>
              </a:pathLst>
            </a:custGeom>
            <a:solidFill>
              <a:srgbClr val="B5D7E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pic>
        <p:nvPicPr>
          <p:cNvPr id="4108" name="Picture 59" descr="LGL_ohne_Kreis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75" y="6348413"/>
            <a:ext cx="574675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78" r:id="rId1"/>
    <p:sldLayoutId id="2147484053" r:id="rId2"/>
    <p:sldLayoutId id="2147484054" r:id="rId3"/>
    <p:sldLayoutId id="2147484055" r:id="rId4"/>
    <p:sldLayoutId id="2147484056" r:id="rId5"/>
    <p:sldLayoutId id="2147484057" r:id="rId6"/>
    <p:sldLayoutId id="2147484058" r:id="rId7"/>
    <p:sldLayoutId id="2147484059" r:id="rId8"/>
    <p:sldLayoutId id="2147484060" r:id="rId9"/>
    <p:sldLayoutId id="2147484061" r:id="rId10"/>
    <p:sldLayoutId id="2147484062" r:id="rId11"/>
    <p:sldLayoutId id="2147484063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defRPr sz="2000" b="1">
          <a:solidFill>
            <a:srgbClr val="000000"/>
          </a:solidFill>
          <a:latin typeface="+mn-lt"/>
          <a:ea typeface="+mn-ea"/>
          <a:cs typeface="+mn-cs"/>
        </a:defRPr>
      </a:lvl1pPr>
      <a:lvl2pPr marL="361950" indent="-180975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j-cs"/>
        </a:defRPr>
      </a:lvl2pPr>
      <a:lvl3pPr marL="1235075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j-cs"/>
        </a:defRPr>
      </a:lvl3pPr>
      <a:lvl4pPr marL="164306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j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j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j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j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j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j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E7F7FF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en-US" altLang="de-DE">
              <a:solidFill>
                <a:srgbClr val="000000"/>
              </a:solidFill>
              <a:cs typeface="+mn-cs"/>
            </a:endParaRPr>
          </a:p>
        </p:txBody>
      </p:sp>
      <p:sp>
        <p:nvSpPr>
          <p:cNvPr id="1027" name="Rectangle 9"/>
          <p:cNvSpPr>
            <a:spLocks noChangeArrowheads="1"/>
          </p:cNvSpPr>
          <p:nvPr userDrawn="1"/>
        </p:nvSpPr>
        <p:spPr bwMode="auto">
          <a:xfrm>
            <a:off x="796925" y="6318250"/>
            <a:ext cx="8347075" cy="539750"/>
          </a:xfrm>
          <a:prstGeom prst="rect">
            <a:avLst/>
          </a:prstGeom>
          <a:solidFill>
            <a:srgbClr val="B5D7E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de-DE" altLang="de-DE">
              <a:solidFill>
                <a:srgbClr val="000000"/>
              </a:solidFill>
              <a:cs typeface="+mn-cs"/>
            </a:endParaRPr>
          </a:p>
        </p:txBody>
      </p:sp>
      <p:sp>
        <p:nvSpPr>
          <p:cNvPr id="5124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450850" y="690563"/>
            <a:ext cx="842645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Titelmasterformat durch Klicken bearbeiten</a:t>
            </a:r>
          </a:p>
        </p:txBody>
      </p:sp>
      <p:sp>
        <p:nvSpPr>
          <p:cNvPr id="5125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0850" y="1627188"/>
            <a:ext cx="8426450" cy="4141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Subheadline Arial Fett 20 Pt, </a:t>
            </a:r>
            <a:br>
              <a:rPr lang="de-DE" altLang="de-DE" smtClean="0"/>
            </a:br>
            <a:r>
              <a:rPr lang="de-DE" altLang="de-DE" smtClean="0"/>
              <a:t>Textmasterformate durch Klicken bearbeiten</a:t>
            </a:r>
          </a:p>
          <a:p>
            <a:pPr lvl="1"/>
            <a:r>
              <a:rPr lang="de-DE" altLang="de-DE" smtClean="0"/>
              <a:t>Zweite Ebene Arial 20 Pt</a:t>
            </a:r>
          </a:p>
          <a:p>
            <a:pPr lvl="1"/>
            <a:endParaRPr lang="de-DE" altLang="de-DE" smtClean="0"/>
          </a:p>
          <a:p>
            <a:pPr lvl="1"/>
            <a:endParaRPr lang="de-DE" altLang="de-DE" smtClean="0"/>
          </a:p>
          <a:p>
            <a:pPr lvl="1"/>
            <a:r>
              <a:rPr lang="de-DE" altLang="de-DE" smtClean="0"/>
              <a:t>Hinweis: Über &gt; Ansicht &gt; Master &gt; Folienmaster </a:t>
            </a:r>
            <a:br>
              <a:rPr lang="de-DE" altLang="de-DE" smtClean="0"/>
            </a:br>
            <a:r>
              <a:rPr lang="de-DE" altLang="de-DE" smtClean="0"/>
              <a:t>können Sie das Datum, den Titel Ihres Vortrags und Ihren Namen </a:t>
            </a:r>
            <a:br>
              <a:rPr lang="de-DE" altLang="de-DE" smtClean="0"/>
            </a:br>
            <a:r>
              <a:rPr lang="de-DE" altLang="de-DE" smtClean="0"/>
              <a:t>in der Fußzeile angeben. </a:t>
            </a:r>
          </a:p>
          <a:p>
            <a:pPr lvl="1"/>
            <a:endParaRPr lang="de-DE" altLang="de-DE" smtClean="0"/>
          </a:p>
          <a:p>
            <a:pPr lvl="1"/>
            <a:endParaRPr lang="de-DE" altLang="de-DE" smtClean="0"/>
          </a:p>
          <a:p>
            <a:pPr lvl="0"/>
            <a:endParaRPr lang="de-DE" altLang="de-DE" smtClean="0"/>
          </a:p>
        </p:txBody>
      </p:sp>
      <p:sp>
        <p:nvSpPr>
          <p:cNvPr id="174098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44838" y="6519863"/>
            <a:ext cx="5203825" cy="21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0077B2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de-DE" altLang="de-DE" smtClean="0"/>
              <a:t>Das neue Arzneimittelgesetz; Informationen für Tierhalter</a:t>
            </a:r>
            <a:endParaRPr lang="de-DE" altLang="de-DE"/>
          </a:p>
        </p:txBody>
      </p:sp>
      <p:sp>
        <p:nvSpPr>
          <p:cNvPr id="174099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26438" y="6519863"/>
            <a:ext cx="544512" cy="112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1160A0"/>
                </a:solidFill>
                <a:cs typeface="+mn-cs"/>
              </a:defRPr>
            </a:lvl1pPr>
          </a:lstStyle>
          <a:p>
            <a:pPr>
              <a:defRPr/>
            </a:pPr>
            <a:fld id="{9EEA023D-A358-4A50-A2C8-C98DB8E09FDB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  <p:sp>
        <p:nvSpPr>
          <p:cNvPr id="1032" name="Rectangle 20"/>
          <p:cNvSpPr>
            <a:spLocks noChangeArrowheads="1"/>
          </p:cNvSpPr>
          <p:nvPr userDrawn="1"/>
        </p:nvSpPr>
        <p:spPr bwMode="auto">
          <a:xfrm>
            <a:off x="1477963" y="6523038"/>
            <a:ext cx="1033462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de-DE" altLang="de-DE" sz="1000">
                <a:solidFill>
                  <a:srgbClr val="0077B2"/>
                </a:solidFill>
                <a:cs typeface="+mn-cs"/>
              </a:rPr>
              <a:t>www.lgl.bayern.de</a:t>
            </a:r>
          </a:p>
        </p:txBody>
      </p:sp>
      <p:sp>
        <p:nvSpPr>
          <p:cNvPr id="5129" name="Freeform 50"/>
          <p:cNvSpPr>
            <a:spLocks/>
          </p:cNvSpPr>
          <p:nvPr userDrawn="1"/>
        </p:nvSpPr>
        <p:spPr bwMode="auto">
          <a:xfrm>
            <a:off x="0" y="5913438"/>
            <a:ext cx="1060450" cy="944562"/>
          </a:xfrm>
          <a:custGeom>
            <a:avLst/>
            <a:gdLst>
              <a:gd name="T0" fmla="*/ 0 w 668"/>
              <a:gd name="T1" fmla="*/ 2147483647 h 585"/>
              <a:gd name="T2" fmla="*/ 2147483647 w 668"/>
              <a:gd name="T3" fmla="*/ 2147483647 h 585"/>
              <a:gd name="T4" fmla="*/ 2147483647 w 668"/>
              <a:gd name="T5" fmla="*/ 2147483647 h 585"/>
              <a:gd name="T6" fmla="*/ 2147483647 w 668"/>
              <a:gd name="T7" fmla="*/ 2147483647 h 585"/>
              <a:gd name="T8" fmla="*/ 0 w 668"/>
              <a:gd name="T9" fmla="*/ 2147483647 h 5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68" h="585">
                <a:moveTo>
                  <a:pt x="0" y="9"/>
                </a:moveTo>
                <a:cubicBezTo>
                  <a:pt x="57" y="0"/>
                  <a:pt x="41" y="4"/>
                  <a:pt x="106" y="4"/>
                </a:cubicBezTo>
                <a:cubicBezTo>
                  <a:pt x="171" y="4"/>
                  <a:pt x="625" y="51"/>
                  <a:pt x="668" y="585"/>
                </a:cubicBezTo>
                <a:cubicBezTo>
                  <a:pt x="335" y="585"/>
                  <a:pt x="2" y="585"/>
                  <a:pt x="2" y="585"/>
                </a:cubicBezTo>
                <a:cubicBezTo>
                  <a:pt x="0" y="351"/>
                  <a:pt x="1" y="209"/>
                  <a:pt x="0" y="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130" name="Freeform 48"/>
          <p:cNvSpPr>
            <a:spLocks/>
          </p:cNvSpPr>
          <p:nvPr userDrawn="1"/>
        </p:nvSpPr>
        <p:spPr bwMode="auto">
          <a:xfrm>
            <a:off x="0" y="5935663"/>
            <a:ext cx="644525" cy="922337"/>
          </a:xfrm>
          <a:custGeom>
            <a:avLst/>
            <a:gdLst>
              <a:gd name="T0" fmla="*/ 2147483647 w 406"/>
              <a:gd name="T1" fmla="*/ 2147483647 h 581"/>
              <a:gd name="T2" fmla="*/ 2147483647 w 406"/>
              <a:gd name="T3" fmla="*/ 2147483647 h 581"/>
              <a:gd name="T4" fmla="*/ 2147483647 w 406"/>
              <a:gd name="T5" fmla="*/ 0 h 581"/>
              <a:gd name="T6" fmla="*/ 2147483647 w 406"/>
              <a:gd name="T7" fmla="*/ 2147483647 h 58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06" h="581">
                <a:moveTo>
                  <a:pt x="406" y="578"/>
                </a:moveTo>
                <a:cubicBezTo>
                  <a:pt x="281" y="580"/>
                  <a:pt x="76" y="581"/>
                  <a:pt x="3" y="578"/>
                </a:cubicBezTo>
                <a:cubicBezTo>
                  <a:pt x="0" y="286"/>
                  <a:pt x="1" y="115"/>
                  <a:pt x="3" y="0"/>
                </a:cubicBezTo>
                <a:cubicBezTo>
                  <a:pt x="282" y="28"/>
                  <a:pt x="395" y="428"/>
                  <a:pt x="406" y="578"/>
                </a:cubicBezTo>
                <a:close/>
              </a:path>
            </a:pathLst>
          </a:custGeom>
          <a:solidFill>
            <a:srgbClr val="E7F7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5131" name="Group 56"/>
          <p:cNvGrpSpPr>
            <a:grpSpLocks/>
          </p:cNvGrpSpPr>
          <p:nvPr userDrawn="1"/>
        </p:nvGrpSpPr>
        <p:grpSpPr bwMode="auto">
          <a:xfrm>
            <a:off x="0" y="6343650"/>
            <a:ext cx="622300" cy="514350"/>
            <a:chOff x="0" y="4003"/>
            <a:chExt cx="384" cy="317"/>
          </a:xfrm>
        </p:grpSpPr>
        <p:sp>
          <p:nvSpPr>
            <p:cNvPr id="5133" name="Freeform 47"/>
            <p:cNvSpPr>
              <a:spLocks/>
            </p:cNvSpPr>
            <p:nvPr userDrawn="1"/>
          </p:nvSpPr>
          <p:spPr bwMode="auto">
            <a:xfrm>
              <a:off x="0" y="4003"/>
              <a:ext cx="384" cy="317"/>
            </a:xfrm>
            <a:custGeom>
              <a:avLst/>
              <a:gdLst>
                <a:gd name="T0" fmla="*/ 3 w 384"/>
                <a:gd name="T1" fmla="*/ 20 h 317"/>
                <a:gd name="T2" fmla="*/ 384 w 384"/>
                <a:gd name="T3" fmla="*/ 317 h 317"/>
                <a:gd name="T4" fmla="*/ 0 w 384"/>
                <a:gd name="T5" fmla="*/ 317 h 317"/>
                <a:gd name="T6" fmla="*/ 3 w 384"/>
                <a:gd name="T7" fmla="*/ 20 h 31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84" h="317">
                  <a:moveTo>
                    <a:pt x="3" y="20"/>
                  </a:moveTo>
                  <a:cubicBezTo>
                    <a:pt x="67" y="7"/>
                    <a:pt x="348" y="0"/>
                    <a:pt x="384" y="317"/>
                  </a:cubicBezTo>
                  <a:cubicBezTo>
                    <a:pt x="266" y="317"/>
                    <a:pt x="55" y="315"/>
                    <a:pt x="0" y="317"/>
                  </a:cubicBezTo>
                  <a:cubicBezTo>
                    <a:pt x="0" y="183"/>
                    <a:pt x="2" y="192"/>
                    <a:pt x="3" y="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34" name="Freeform 46"/>
            <p:cNvSpPr>
              <a:spLocks/>
            </p:cNvSpPr>
            <p:nvPr userDrawn="1"/>
          </p:nvSpPr>
          <p:spPr bwMode="auto">
            <a:xfrm>
              <a:off x="0" y="4003"/>
              <a:ext cx="381" cy="317"/>
            </a:xfrm>
            <a:custGeom>
              <a:avLst/>
              <a:gdLst>
                <a:gd name="T0" fmla="*/ 0 w 381"/>
                <a:gd name="T1" fmla="*/ 20 h 317"/>
                <a:gd name="T2" fmla="*/ 381 w 381"/>
                <a:gd name="T3" fmla="*/ 317 h 317"/>
                <a:gd name="T4" fmla="*/ 172 w 381"/>
                <a:gd name="T5" fmla="*/ 317 h 317"/>
                <a:gd name="T6" fmla="*/ 0 w 381"/>
                <a:gd name="T7" fmla="*/ 20 h 31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81" h="317">
                  <a:moveTo>
                    <a:pt x="0" y="20"/>
                  </a:moveTo>
                  <a:cubicBezTo>
                    <a:pt x="64" y="7"/>
                    <a:pt x="345" y="0"/>
                    <a:pt x="381" y="317"/>
                  </a:cubicBezTo>
                  <a:cubicBezTo>
                    <a:pt x="263" y="317"/>
                    <a:pt x="227" y="315"/>
                    <a:pt x="172" y="317"/>
                  </a:cubicBezTo>
                  <a:cubicBezTo>
                    <a:pt x="153" y="118"/>
                    <a:pt x="57" y="67"/>
                    <a:pt x="0" y="20"/>
                  </a:cubicBezTo>
                  <a:close/>
                </a:path>
              </a:pathLst>
            </a:custGeom>
            <a:solidFill>
              <a:srgbClr val="B5D7E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pic>
        <p:nvPicPr>
          <p:cNvPr id="5132" name="Picture 59" descr="LGL_ohne_Kreis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75" y="6348413"/>
            <a:ext cx="574675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79" r:id="rId1"/>
    <p:sldLayoutId id="2147484064" r:id="rId2"/>
    <p:sldLayoutId id="2147484065" r:id="rId3"/>
    <p:sldLayoutId id="2147484066" r:id="rId4"/>
    <p:sldLayoutId id="2147484067" r:id="rId5"/>
    <p:sldLayoutId id="2147484068" r:id="rId6"/>
    <p:sldLayoutId id="2147484069" r:id="rId7"/>
    <p:sldLayoutId id="2147484070" r:id="rId8"/>
    <p:sldLayoutId id="2147484071" r:id="rId9"/>
    <p:sldLayoutId id="2147484072" r:id="rId10"/>
    <p:sldLayoutId id="2147484073" r:id="rId11"/>
    <p:sldLayoutId id="2147484074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defRPr sz="2000" b="1">
          <a:solidFill>
            <a:srgbClr val="000000"/>
          </a:solidFill>
          <a:latin typeface="+mn-lt"/>
          <a:ea typeface="+mn-ea"/>
          <a:cs typeface="+mn-cs"/>
        </a:defRPr>
      </a:lvl1pPr>
      <a:lvl2pPr marL="361950" indent="-180975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j-cs"/>
        </a:defRPr>
      </a:lvl2pPr>
      <a:lvl3pPr marL="1235075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j-cs"/>
        </a:defRPr>
      </a:lvl3pPr>
      <a:lvl4pPr marL="164306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j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j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j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j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j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j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E7F7FF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en-US" altLang="de-DE">
              <a:solidFill>
                <a:srgbClr val="000000"/>
              </a:solidFill>
              <a:cs typeface="+mn-cs"/>
            </a:endParaRPr>
          </a:p>
        </p:txBody>
      </p:sp>
      <p:sp>
        <p:nvSpPr>
          <p:cNvPr id="1027" name="Rectangle 9"/>
          <p:cNvSpPr>
            <a:spLocks noChangeArrowheads="1"/>
          </p:cNvSpPr>
          <p:nvPr userDrawn="1"/>
        </p:nvSpPr>
        <p:spPr bwMode="auto">
          <a:xfrm>
            <a:off x="796925" y="6318250"/>
            <a:ext cx="8347075" cy="539750"/>
          </a:xfrm>
          <a:prstGeom prst="rect">
            <a:avLst/>
          </a:prstGeom>
          <a:solidFill>
            <a:srgbClr val="B5D7E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de-DE" altLang="de-DE">
              <a:solidFill>
                <a:srgbClr val="000000"/>
              </a:solidFill>
              <a:cs typeface="+mn-cs"/>
            </a:endParaRPr>
          </a:p>
        </p:txBody>
      </p:sp>
      <p:sp>
        <p:nvSpPr>
          <p:cNvPr id="1028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450850" y="690563"/>
            <a:ext cx="842645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Titelmasterformat durch Klicken bearbeiten</a:t>
            </a:r>
          </a:p>
        </p:txBody>
      </p:sp>
      <p:sp>
        <p:nvSpPr>
          <p:cNvPr id="1029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0850" y="1627188"/>
            <a:ext cx="8426450" cy="4141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Subheadline Arial Fett 20 Pt, </a:t>
            </a:r>
            <a:br>
              <a:rPr lang="de-DE" altLang="de-DE" smtClean="0"/>
            </a:br>
            <a:r>
              <a:rPr lang="de-DE" altLang="de-DE" smtClean="0"/>
              <a:t>Textmasterformate durch Klicken bearbeiten</a:t>
            </a:r>
          </a:p>
          <a:p>
            <a:pPr lvl="1"/>
            <a:r>
              <a:rPr lang="de-DE" altLang="de-DE" smtClean="0"/>
              <a:t>Zweite Ebene Arial 20 Pt</a:t>
            </a:r>
          </a:p>
          <a:p>
            <a:pPr lvl="1"/>
            <a:endParaRPr lang="de-DE" altLang="de-DE" smtClean="0"/>
          </a:p>
          <a:p>
            <a:pPr lvl="1"/>
            <a:endParaRPr lang="de-DE" altLang="de-DE" smtClean="0"/>
          </a:p>
          <a:p>
            <a:pPr lvl="1"/>
            <a:r>
              <a:rPr lang="de-DE" altLang="de-DE" smtClean="0"/>
              <a:t>Hinweis: Über &gt; Ansicht &gt; Master &gt; Folienmaster </a:t>
            </a:r>
            <a:br>
              <a:rPr lang="de-DE" altLang="de-DE" smtClean="0"/>
            </a:br>
            <a:r>
              <a:rPr lang="de-DE" altLang="de-DE" smtClean="0"/>
              <a:t>können Sie das Datum, den Titel Ihres Vortrags und Ihren Namen </a:t>
            </a:r>
            <a:br>
              <a:rPr lang="de-DE" altLang="de-DE" smtClean="0"/>
            </a:br>
            <a:r>
              <a:rPr lang="de-DE" altLang="de-DE" smtClean="0"/>
              <a:t>in der Fußzeile angeben. </a:t>
            </a:r>
          </a:p>
          <a:p>
            <a:pPr lvl="1"/>
            <a:endParaRPr lang="de-DE" altLang="de-DE" smtClean="0"/>
          </a:p>
          <a:p>
            <a:pPr lvl="1"/>
            <a:endParaRPr lang="de-DE" altLang="de-DE" smtClean="0"/>
          </a:p>
          <a:p>
            <a:pPr lvl="0"/>
            <a:endParaRPr lang="de-DE" altLang="de-DE" smtClean="0"/>
          </a:p>
        </p:txBody>
      </p:sp>
      <p:sp>
        <p:nvSpPr>
          <p:cNvPr id="174098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44838" y="6519863"/>
            <a:ext cx="5203825" cy="21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tx2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de-DE" altLang="de-DE" smtClean="0">
                <a:solidFill>
                  <a:srgbClr val="0077B2"/>
                </a:solidFill>
              </a:rPr>
              <a:t>Das neue Arzneimittelgesetz; Informationen für Tierhalter</a:t>
            </a:r>
            <a:endParaRPr lang="de-DE" altLang="de-DE" dirty="0">
              <a:solidFill>
                <a:srgbClr val="0077B2"/>
              </a:solidFill>
            </a:endParaRPr>
          </a:p>
        </p:txBody>
      </p:sp>
      <p:sp>
        <p:nvSpPr>
          <p:cNvPr id="174099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26438" y="6519863"/>
            <a:ext cx="544512" cy="112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1160A0"/>
                </a:solidFill>
                <a:cs typeface="+mn-cs"/>
              </a:defRPr>
            </a:lvl1pPr>
          </a:lstStyle>
          <a:p>
            <a:pPr>
              <a:defRPr/>
            </a:pPr>
            <a:fld id="{CBF827D5-EC19-4820-8BBA-65CE17F5C324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  <p:sp>
        <p:nvSpPr>
          <p:cNvPr id="1032" name="Rectangle 20"/>
          <p:cNvSpPr>
            <a:spLocks noChangeArrowheads="1"/>
          </p:cNvSpPr>
          <p:nvPr userDrawn="1"/>
        </p:nvSpPr>
        <p:spPr bwMode="auto">
          <a:xfrm>
            <a:off x="1477963" y="6523038"/>
            <a:ext cx="1033462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de-DE" altLang="de-DE" sz="1000">
                <a:solidFill>
                  <a:srgbClr val="0077B2"/>
                </a:solidFill>
                <a:cs typeface="+mn-cs"/>
              </a:rPr>
              <a:t>www.lgl.bayern.de</a:t>
            </a:r>
          </a:p>
        </p:txBody>
      </p:sp>
      <p:sp>
        <p:nvSpPr>
          <p:cNvPr id="1033" name="Freeform 50"/>
          <p:cNvSpPr>
            <a:spLocks/>
          </p:cNvSpPr>
          <p:nvPr userDrawn="1"/>
        </p:nvSpPr>
        <p:spPr bwMode="auto">
          <a:xfrm>
            <a:off x="0" y="5913438"/>
            <a:ext cx="1060450" cy="944562"/>
          </a:xfrm>
          <a:custGeom>
            <a:avLst/>
            <a:gdLst>
              <a:gd name="T0" fmla="*/ 0 w 668"/>
              <a:gd name="T1" fmla="*/ 2147483647 h 585"/>
              <a:gd name="T2" fmla="*/ 2147483647 w 668"/>
              <a:gd name="T3" fmla="*/ 2147483647 h 585"/>
              <a:gd name="T4" fmla="*/ 2147483647 w 668"/>
              <a:gd name="T5" fmla="*/ 2147483647 h 585"/>
              <a:gd name="T6" fmla="*/ 2147483647 w 668"/>
              <a:gd name="T7" fmla="*/ 2147483647 h 585"/>
              <a:gd name="T8" fmla="*/ 0 w 668"/>
              <a:gd name="T9" fmla="*/ 2147483647 h 5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68" h="585">
                <a:moveTo>
                  <a:pt x="0" y="9"/>
                </a:moveTo>
                <a:cubicBezTo>
                  <a:pt x="57" y="0"/>
                  <a:pt x="41" y="4"/>
                  <a:pt x="106" y="4"/>
                </a:cubicBezTo>
                <a:cubicBezTo>
                  <a:pt x="171" y="4"/>
                  <a:pt x="625" y="51"/>
                  <a:pt x="668" y="585"/>
                </a:cubicBezTo>
                <a:cubicBezTo>
                  <a:pt x="335" y="585"/>
                  <a:pt x="2" y="585"/>
                  <a:pt x="2" y="585"/>
                </a:cubicBezTo>
                <a:cubicBezTo>
                  <a:pt x="0" y="351"/>
                  <a:pt x="1" y="209"/>
                  <a:pt x="0" y="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1034" name="Freeform 48"/>
          <p:cNvSpPr>
            <a:spLocks/>
          </p:cNvSpPr>
          <p:nvPr userDrawn="1"/>
        </p:nvSpPr>
        <p:spPr bwMode="auto">
          <a:xfrm>
            <a:off x="0" y="5935663"/>
            <a:ext cx="644525" cy="922337"/>
          </a:xfrm>
          <a:custGeom>
            <a:avLst/>
            <a:gdLst>
              <a:gd name="T0" fmla="*/ 2147483647 w 406"/>
              <a:gd name="T1" fmla="*/ 2147483647 h 581"/>
              <a:gd name="T2" fmla="*/ 2147483647 w 406"/>
              <a:gd name="T3" fmla="*/ 2147483647 h 581"/>
              <a:gd name="T4" fmla="*/ 2147483647 w 406"/>
              <a:gd name="T5" fmla="*/ 0 h 581"/>
              <a:gd name="T6" fmla="*/ 2147483647 w 406"/>
              <a:gd name="T7" fmla="*/ 2147483647 h 58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06" h="581">
                <a:moveTo>
                  <a:pt x="406" y="578"/>
                </a:moveTo>
                <a:cubicBezTo>
                  <a:pt x="281" y="580"/>
                  <a:pt x="76" y="581"/>
                  <a:pt x="3" y="578"/>
                </a:cubicBezTo>
                <a:cubicBezTo>
                  <a:pt x="0" y="286"/>
                  <a:pt x="1" y="115"/>
                  <a:pt x="3" y="0"/>
                </a:cubicBezTo>
                <a:cubicBezTo>
                  <a:pt x="282" y="28"/>
                  <a:pt x="395" y="428"/>
                  <a:pt x="406" y="578"/>
                </a:cubicBezTo>
                <a:close/>
              </a:path>
            </a:pathLst>
          </a:custGeom>
          <a:solidFill>
            <a:srgbClr val="E7F7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>
              <a:solidFill>
                <a:srgbClr val="000000"/>
              </a:solidFill>
            </a:endParaRPr>
          </a:p>
        </p:txBody>
      </p:sp>
      <p:grpSp>
        <p:nvGrpSpPr>
          <p:cNvPr id="1035" name="Group 56"/>
          <p:cNvGrpSpPr>
            <a:grpSpLocks/>
          </p:cNvGrpSpPr>
          <p:nvPr userDrawn="1"/>
        </p:nvGrpSpPr>
        <p:grpSpPr bwMode="auto">
          <a:xfrm>
            <a:off x="0" y="6343650"/>
            <a:ext cx="622300" cy="514350"/>
            <a:chOff x="0" y="4003"/>
            <a:chExt cx="384" cy="317"/>
          </a:xfrm>
        </p:grpSpPr>
        <p:sp>
          <p:nvSpPr>
            <p:cNvPr id="1037" name="Freeform 47"/>
            <p:cNvSpPr>
              <a:spLocks/>
            </p:cNvSpPr>
            <p:nvPr userDrawn="1"/>
          </p:nvSpPr>
          <p:spPr bwMode="auto">
            <a:xfrm>
              <a:off x="0" y="4003"/>
              <a:ext cx="384" cy="317"/>
            </a:xfrm>
            <a:custGeom>
              <a:avLst/>
              <a:gdLst>
                <a:gd name="T0" fmla="*/ 3 w 384"/>
                <a:gd name="T1" fmla="*/ 20 h 317"/>
                <a:gd name="T2" fmla="*/ 384 w 384"/>
                <a:gd name="T3" fmla="*/ 317 h 317"/>
                <a:gd name="T4" fmla="*/ 0 w 384"/>
                <a:gd name="T5" fmla="*/ 317 h 317"/>
                <a:gd name="T6" fmla="*/ 3 w 384"/>
                <a:gd name="T7" fmla="*/ 20 h 31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84" h="317">
                  <a:moveTo>
                    <a:pt x="3" y="20"/>
                  </a:moveTo>
                  <a:cubicBezTo>
                    <a:pt x="67" y="7"/>
                    <a:pt x="348" y="0"/>
                    <a:pt x="384" y="317"/>
                  </a:cubicBezTo>
                  <a:cubicBezTo>
                    <a:pt x="266" y="317"/>
                    <a:pt x="55" y="315"/>
                    <a:pt x="0" y="317"/>
                  </a:cubicBezTo>
                  <a:cubicBezTo>
                    <a:pt x="0" y="183"/>
                    <a:pt x="2" y="192"/>
                    <a:pt x="3" y="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038" name="Freeform 46"/>
            <p:cNvSpPr>
              <a:spLocks/>
            </p:cNvSpPr>
            <p:nvPr userDrawn="1"/>
          </p:nvSpPr>
          <p:spPr bwMode="auto">
            <a:xfrm>
              <a:off x="0" y="4003"/>
              <a:ext cx="381" cy="317"/>
            </a:xfrm>
            <a:custGeom>
              <a:avLst/>
              <a:gdLst>
                <a:gd name="T0" fmla="*/ 0 w 381"/>
                <a:gd name="T1" fmla="*/ 20 h 317"/>
                <a:gd name="T2" fmla="*/ 381 w 381"/>
                <a:gd name="T3" fmla="*/ 317 h 317"/>
                <a:gd name="T4" fmla="*/ 172 w 381"/>
                <a:gd name="T5" fmla="*/ 317 h 317"/>
                <a:gd name="T6" fmla="*/ 0 w 381"/>
                <a:gd name="T7" fmla="*/ 20 h 31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81" h="317">
                  <a:moveTo>
                    <a:pt x="0" y="20"/>
                  </a:moveTo>
                  <a:cubicBezTo>
                    <a:pt x="64" y="7"/>
                    <a:pt x="345" y="0"/>
                    <a:pt x="381" y="317"/>
                  </a:cubicBezTo>
                  <a:cubicBezTo>
                    <a:pt x="263" y="317"/>
                    <a:pt x="227" y="315"/>
                    <a:pt x="172" y="317"/>
                  </a:cubicBezTo>
                  <a:cubicBezTo>
                    <a:pt x="153" y="118"/>
                    <a:pt x="57" y="67"/>
                    <a:pt x="0" y="20"/>
                  </a:cubicBezTo>
                  <a:close/>
                </a:path>
              </a:pathLst>
            </a:custGeom>
            <a:solidFill>
              <a:srgbClr val="B5D7E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</p:grpSp>
      <p:pic>
        <p:nvPicPr>
          <p:cNvPr id="1036" name="Picture 59" descr="LGL_ohne_Kreis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75" y="6348413"/>
            <a:ext cx="574675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0090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1" r:id="rId1"/>
    <p:sldLayoutId id="2147484082" r:id="rId2"/>
    <p:sldLayoutId id="2147484083" r:id="rId3"/>
    <p:sldLayoutId id="2147484084" r:id="rId4"/>
    <p:sldLayoutId id="2147484085" r:id="rId5"/>
    <p:sldLayoutId id="2147484086" r:id="rId6"/>
    <p:sldLayoutId id="2147484087" r:id="rId7"/>
    <p:sldLayoutId id="2147484088" r:id="rId8"/>
    <p:sldLayoutId id="2147484089" r:id="rId9"/>
    <p:sldLayoutId id="2147484090" r:id="rId10"/>
    <p:sldLayoutId id="2147484091" r:id="rId11"/>
    <p:sldLayoutId id="2147484092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defRPr sz="2000" b="1">
          <a:solidFill>
            <a:srgbClr val="000000"/>
          </a:solidFill>
          <a:latin typeface="+mn-lt"/>
          <a:ea typeface="+mn-ea"/>
          <a:cs typeface="+mn-cs"/>
        </a:defRPr>
      </a:lvl1pPr>
      <a:lvl2pPr marL="361950" indent="-180975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j-cs"/>
        </a:defRPr>
      </a:lvl2pPr>
      <a:lvl3pPr marL="1235075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j-cs"/>
        </a:defRPr>
      </a:lvl3pPr>
      <a:lvl4pPr marL="164306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j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j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j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j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j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j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E7F7FF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en-US" altLang="de-DE">
              <a:solidFill>
                <a:srgbClr val="000000"/>
              </a:solidFill>
              <a:cs typeface="+mn-cs"/>
            </a:endParaRPr>
          </a:p>
        </p:txBody>
      </p:sp>
      <p:sp>
        <p:nvSpPr>
          <p:cNvPr id="1027" name="Rectangle 9"/>
          <p:cNvSpPr>
            <a:spLocks noChangeArrowheads="1"/>
          </p:cNvSpPr>
          <p:nvPr userDrawn="1"/>
        </p:nvSpPr>
        <p:spPr bwMode="auto">
          <a:xfrm>
            <a:off x="796925" y="6318250"/>
            <a:ext cx="8347075" cy="539750"/>
          </a:xfrm>
          <a:prstGeom prst="rect">
            <a:avLst/>
          </a:prstGeom>
          <a:solidFill>
            <a:srgbClr val="B5D7E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de-DE" altLang="de-DE">
              <a:solidFill>
                <a:srgbClr val="000000"/>
              </a:solidFill>
              <a:cs typeface="+mn-cs"/>
            </a:endParaRPr>
          </a:p>
        </p:txBody>
      </p:sp>
      <p:sp>
        <p:nvSpPr>
          <p:cNvPr id="4100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450850" y="690563"/>
            <a:ext cx="842645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Titelmasterformat durch Klicken bearbeiten</a:t>
            </a:r>
          </a:p>
        </p:txBody>
      </p:sp>
      <p:sp>
        <p:nvSpPr>
          <p:cNvPr id="4101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0850" y="1627188"/>
            <a:ext cx="8426450" cy="4141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Subheadline Arial Fett 20 Pt, </a:t>
            </a:r>
            <a:br>
              <a:rPr lang="de-DE" altLang="de-DE" smtClean="0"/>
            </a:br>
            <a:r>
              <a:rPr lang="de-DE" altLang="de-DE" smtClean="0"/>
              <a:t>Textmasterformate durch Klicken bearbeiten</a:t>
            </a:r>
          </a:p>
          <a:p>
            <a:pPr lvl="1"/>
            <a:r>
              <a:rPr lang="de-DE" altLang="de-DE" smtClean="0"/>
              <a:t>Zweite Ebene Arial 20 Pt</a:t>
            </a:r>
          </a:p>
          <a:p>
            <a:pPr lvl="1"/>
            <a:endParaRPr lang="de-DE" altLang="de-DE" smtClean="0"/>
          </a:p>
          <a:p>
            <a:pPr lvl="1"/>
            <a:endParaRPr lang="de-DE" altLang="de-DE" smtClean="0"/>
          </a:p>
          <a:p>
            <a:pPr lvl="1"/>
            <a:r>
              <a:rPr lang="de-DE" altLang="de-DE" smtClean="0"/>
              <a:t>Hinweis: Über &gt; Ansicht &gt; Master &gt; Folienmaster </a:t>
            </a:r>
            <a:br>
              <a:rPr lang="de-DE" altLang="de-DE" smtClean="0"/>
            </a:br>
            <a:r>
              <a:rPr lang="de-DE" altLang="de-DE" smtClean="0"/>
              <a:t>können Sie das Datum, den Titel Ihres Vortrags und Ihren Namen </a:t>
            </a:r>
            <a:br>
              <a:rPr lang="de-DE" altLang="de-DE" smtClean="0"/>
            </a:br>
            <a:r>
              <a:rPr lang="de-DE" altLang="de-DE" smtClean="0"/>
              <a:t>in der Fußzeile angeben. </a:t>
            </a:r>
          </a:p>
          <a:p>
            <a:pPr lvl="1"/>
            <a:endParaRPr lang="de-DE" altLang="de-DE" smtClean="0"/>
          </a:p>
          <a:p>
            <a:pPr lvl="1"/>
            <a:endParaRPr lang="de-DE" altLang="de-DE" smtClean="0"/>
          </a:p>
          <a:p>
            <a:pPr lvl="0"/>
            <a:endParaRPr lang="de-DE" altLang="de-DE" smtClean="0"/>
          </a:p>
        </p:txBody>
      </p:sp>
      <p:sp>
        <p:nvSpPr>
          <p:cNvPr id="174098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44838" y="6519863"/>
            <a:ext cx="5203825" cy="21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0077B2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de-DE" altLang="de-DE" smtClean="0"/>
              <a:t>Das neue Arzneimittelgesetz; Informationen für Tierhalter</a:t>
            </a:r>
            <a:endParaRPr lang="de-DE" altLang="de-DE"/>
          </a:p>
        </p:txBody>
      </p:sp>
      <p:sp>
        <p:nvSpPr>
          <p:cNvPr id="174099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26438" y="6519863"/>
            <a:ext cx="544512" cy="112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1160A0"/>
                </a:solidFill>
                <a:cs typeface="+mn-cs"/>
              </a:defRPr>
            </a:lvl1pPr>
          </a:lstStyle>
          <a:p>
            <a:pPr>
              <a:defRPr/>
            </a:pPr>
            <a:fld id="{86EC93F7-C4B2-4EDD-8C93-C18AD21B2304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  <p:sp>
        <p:nvSpPr>
          <p:cNvPr id="1032" name="Rectangle 20"/>
          <p:cNvSpPr>
            <a:spLocks noChangeArrowheads="1"/>
          </p:cNvSpPr>
          <p:nvPr userDrawn="1"/>
        </p:nvSpPr>
        <p:spPr bwMode="auto">
          <a:xfrm>
            <a:off x="1477963" y="6523038"/>
            <a:ext cx="1033462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de-DE" altLang="de-DE" sz="1000">
                <a:solidFill>
                  <a:srgbClr val="0077B2"/>
                </a:solidFill>
                <a:cs typeface="+mn-cs"/>
              </a:rPr>
              <a:t>www.lgl.bayern.de</a:t>
            </a:r>
          </a:p>
        </p:txBody>
      </p:sp>
      <p:sp>
        <p:nvSpPr>
          <p:cNvPr id="4105" name="Freeform 50"/>
          <p:cNvSpPr>
            <a:spLocks/>
          </p:cNvSpPr>
          <p:nvPr userDrawn="1"/>
        </p:nvSpPr>
        <p:spPr bwMode="auto">
          <a:xfrm>
            <a:off x="0" y="5913438"/>
            <a:ext cx="1060450" cy="944562"/>
          </a:xfrm>
          <a:custGeom>
            <a:avLst/>
            <a:gdLst>
              <a:gd name="T0" fmla="*/ 0 w 668"/>
              <a:gd name="T1" fmla="*/ 2147483647 h 585"/>
              <a:gd name="T2" fmla="*/ 2147483647 w 668"/>
              <a:gd name="T3" fmla="*/ 2147483647 h 585"/>
              <a:gd name="T4" fmla="*/ 2147483647 w 668"/>
              <a:gd name="T5" fmla="*/ 2147483647 h 585"/>
              <a:gd name="T6" fmla="*/ 2147483647 w 668"/>
              <a:gd name="T7" fmla="*/ 2147483647 h 585"/>
              <a:gd name="T8" fmla="*/ 0 w 668"/>
              <a:gd name="T9" fmla="*/ 2147483647 h 5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68" h="585">
                <a:moveTo>
                  <a:pt x="0" y="9"/>
                </a:moveTo>
                <a:cubicBezTo>
                  <a:pt x="57" y="0"/>
                  <a:pt x="41" y="4"/>
                  <a:pt x="106" y="4"/>
                </a:cubicBezTo>
                <a:cubicBezTo>
                  <a:pt x="171" y="4"/>
                  <a:pt x="625" y="51"/>
                  <a:pt x="668" y="585"/>
                </a:cubicBezTo>
                <a:cubicBezTo>
                  <a:pt x="335" y="585"/>
                  <a:pt x="2" y="585"/>
                  <a:pt x="2" y="585"/>
                </a:cubicBezTo>
                <a:cubicBezTo>
                  <a:pt x="0" y="351"/>
                  <a:pt x="1" y="209"/>
                  <a:pt x="0" y="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4106" name="Freeform 48"/>
          <p:cNvSpPr>
            <a:spLocks/>
          </p:cNvSpPr>
          <p:nvPr userDrawn="1"/>
        </p:nvSpPr>
        <p:spPr bwMode="auto">
          <a:xfrm>
            <a:off x="0" y="5935663"/>
            <a:ext cx="644525" cy="922337"/>
          </a:xfrm>
          <a:custGeom>
            <a:avLst/>
            <a:gdLst>
              <a:gd name="T0" fmla="*/ 2147483647 w 406"/>
              <a:gd name="T1" fmla="*/ 2147483647 h 581"/>
              <a:gd name="T2" fmla="*/ 2147483647 w 406"/>
              <a:gd name="T3" fmla="*/ 2147483647 h 581"/>
              <a:gd name="T4" fmla="*/ 2147483647 w 406"/>
              <a:gd name="T5" fmla="*/ 0 h 581"/>
              <a:gd name="T6" fmla="*/ 2147483647 w 406"/>
              <a:gd name="T7" fmla="*/ 2147483647 h 58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06" h="581">
                <a:moveTo>
                  <a:pt x="406" y="578"/>
                </a:moveTo>
                <a:cubicBezTo>
                  <a:pt x="281" y="580"/>
                  <a:pt x="76" y="581"/>
                  <a:pt x="3" y="578"/>
                </a:cubicBezTo>
                <a:cubicBezTo>
                  <a:pt x="0" y="286"/>
                  <a:pt x="1" y="115"/>
                  <a:pt x="3" y="0"/>
                </a:cubicBezTo>
                <a:cubicBezTo>
                  <a:pt x="282" y="28"/>
                  <a:pt x="395" y="428"/>
                  <a:pt x="406" y="578"/>
                </a:cubicBezTo>
                <a:close/>
              </a:path>
            </a:pathLst>
          </a:custGeom>
          <a:solidFill>
            <a:srgbClr val="E7F7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>
              <a:solidFill>
                <a:srgbClr val="000000"/>
              </a:solidFill>
            </a:endParaRPr>
          </a:p>
        </p:txBody>
      </p:sp>
      <p:grpSp>
        <p:nvGrpSpPr>
          <p:cNvPr id="4107" name="Group 56"/>
          <p:cNvGrpSpPr>
            <a:grpSpLocks/>
          </p:cNvGrpSpPr>
          <p:nvPr userDrawn="1"/>
        </p:nvGrpSpPr>
        <p:grpSpPr bwMode="auto">
          <a:xfrm>
            <a:off x="0" y="6343650"/>
            <a:ext cx="622300" cy="514350"/>
            <a:chOff x="0" y="4003"/>
            <a:chExt cx="384" cy="317"/>
          </a:xfrm>
        </p:grpSpPr>
        <p:sp>
          <p:nvSpPr>
            <p:cNvPr id="4109" name="Freeform 47"/>
            <p:cNvSpPr>
              <a:spLocks/>
            </p:cNvSpPr>
            <p:nvPr userDrawn="1"/>
          </p:nvSpPr>
          <p:spPr bwMode="auto">
            <a:xfrm>
              <a:off x="0" y="4003"/>
              <a:ext cx="384" cy="317"/>
            </a:xfrm>
            <a:custGeom>
              <a:avLst/>
              <a:gdLst>
                <a:gd name="T0" fmla="*/ 3 w 384"/>
                <a:gd name="T1" fmla="*/ 20 h 317"/>
                <a:gd name="T2" fmla="*/ 384 w 384"/>
                <a:gd name="T3" fmla="*/ 317 h 317"/>
                <a:gd name="T4" fmla="*/ 0 w 384"/>
                <a:gd name="T5" fmla="*/ 317 h 317"/>
                <a:gd name="T6" fmla="*/ 3 w 384"/>
                <a:gd name="T7" fmla="*/ 20 h 31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84" h="317">
                  <a:moveTo>
                    <a:pt x="3" y="20"/>
                  </a:moveTo>
                  <a:cubicBezTo>
                    <a:pt x="67" y="7"/>
                    <a:pt x="348" y="0"/>
                    <a:pt x="384" y="317"/>
                  </a:cubicBezTo>
                  <a:cubicBezTo>
                    <a:pt x="266" y="317"/>
                    <a:pt x="55" y="315"/>
                    <a:pt x="0" y="317"/>
                  </a:cubicBezTo>
                  <a:cubicBezTo>
                    <a:pt x="0" y="183"/>
                    <a:pt x="2" y="192"/>
                    <a:pt x="3" y="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4110" name="Freeform 46"/>
            <p:cNvSpPr>
              <a:spLocks/>
            </p:cNvSpPr>
            <p:nvPr userDrawn="1"/>
          </p:nvSpPr>
          <p:spPr bwMode="auto">
            <a:xfrm>
              <a:off x="0" y="4003"/>
              <a:ext cx="381" cy="317"/>
            </a:xfrm>
            <a:custGeom>
              <a:avLst/>
              <a:gdLst>
                <a:gd name="T0" fmla="*/ 0 w 381"/>
                <a:gd name="T1" fmla="*/ 20 h 317"/>
                <a:gd name="T2" fmla="*/ 381 w 381"/>
                <a:gd name="T3" fmla="*/ 317 h 317"/>
                <a:gd name="T4" fmla="*/ 172 w 381"/>
                <a:gd name="T5" fmla="*/ 317 h 317"/>
                <a:gd name="T6" fmla="*/ 0 w 381"/>
                <a:gd name="T7" fmla="*/ 20 h 31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81" h="317">
                  <a:moveTo>
                    <a:pt x="0" y="20"/>
                  </a:moveTo>
                  <a:cubicBezTo>
                    <a:pt x="64" y="7"/>
                    <a:pt x="345" y="0"/>
                    <a:pt x="381" y="317"/>
                  </a:cubicBezTo>
                  <a:cubicBezTo>
                    <a:pt x="263" y="317"/>
                    <a:pt x="227" y="315"/>
                    <a:pt x="172" y="317"/>
                  </a:cubicBezTo>
                  <a:cubicBezTo>
                    <a:pt x="153" y="118"/>
                    <a:pt x="57" y="67"/>
                    <a:pt x="0" y="20"/>
                  </a:cubicBezTo>
                  <a:close/>
                </a:path>
              </a:pathLst>
            </a:custGeom>
            <a:solidFill>
              <a:srgbClr val="B5D7E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</p:grpSp>
      <p:pic>
        <p:nvPicPr>
          <p:cNvPr id="4108" name="Picture 59" descr="LGL_ohne_Kreis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75" y="6348413"/>
            <a:ext cx="574675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9148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4" r:id="rId1"/>
    <p:sldLayoutId id="2147484095" r:id="rId2"/>
    <p:sldLayoutId id="2147484096" r:id="rId3"/>
    <p:sldLayoutId id="2147484097" r:id="rId4"/>
    <p:sldLayoutId id="2147484098" r:id="rId5"/>
    <p:sldLayoutId id="2147484099" r:id="rId6"/>
    <p:sldLayoutId id="2147484100" r:id="rId7"/>
    <p:sldLayoutId id="2147484101" r:id="rId8"/>
    <p:sldLayoutId id="2147484102" r:id="rId9"/>
    <p:sldLayoutId id="2147484103" r:id="rId10"/>
    <p:sldLayoutId id="2147484104" r:id="rId11"/>
    <p:sldLayoutId id="2147484105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defRPr sz="2000" b="1">
          <a:solidFill>
            <a:srgbClr val="000000"/>
          </a:solidFill>
          <a:latin typeface="+mn-lt"/>
          <a:ea typeface="+mn-ea"/>
          <a:cs typeface="+mn-cs"/>
        </a:defRPr>
      </a:lvl1pPr>
      <a:lvl2pPr marL="361950" indent="-180975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j-cs"/>
        </a:defRPr>
      </a:lvl2pPr>
      <a:lvl3pPr marL="1235075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j-cs"/>
        </a:defRPr>
      </a:lvl3pPr>
      <a:lvl4pPr marL="164306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j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j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j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j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j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j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E7F7FF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en-US" altLang="de-DE">
              <a:solidFill>
                <a:srgbClr val="000000"/>
              </a:solidFill>
              <a:cs typeface="+mn-cs"/>
            </a:endParaRPr>
          </a:p>
        </p:txBody>
      </p:sp>
      <p:sp>
        <p:nvSpPr>
          <p:cNvPr id="1027" name="Rectangle 9"/>
          <p:cNvSpPr>
            <a:spLocks noChangeArrowheads="1"/>
          </p:cNvSpPr>
          <p:nvPr userDrawn="1"/>
        </p:nvSpPr>
        <p:spPr bwMode="auto">
          <a:xfrm>
            <a:off x="796925" y="6318250"/>
            <a:ext cx="8347075" cy="539750"/>
          </a:xfrm>
          <a:prstGeom prst="rect">
            <a:avLst/>
          </a:prstGeom>
          <a:solidFill>
            <a:srgbClr val="B5D7E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de-DE" altLang="de-DE">
              <a:solidFill>
                <a:srgbClr val="000000"/>
              </a:solidFill>
              <a:cs typeface="+mn-cs"/>
            </a:endParaRPr>
          </a:p>
        </p:txBody>
      </p:sp>
      <p:sp>
        <p:nvSpPr>
          <p:cNvPr id="5124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450850" y="690563"/>
            <a:ext cx="842645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Titelmasterformat durch Klicken bearbeiten</a:t>
            </a:r>
          </a:p>
        </p:txBody>
      </p:sp>
      <p:sp>
        <p:nvSpPr>
          <p:cNvPr id="5125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0850" y="1627188"/>
            <a:ext cx="8426450" cy="4141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Subheadline Arial Fett 20 Pt, </a:t>
            </a:r>
            <a:br>
              <a:rPr lang="de-DE" altLang="de-DE" smtClean="0"/>
            </a:br>
            <a:r>
              <a:rPr lang="de-DE" altLang="de-DE" smtClean="0"/>
              <a:t>Textmasterformate durch Klicken bearbeiten</a:t>
            </a:r>
          </a:p>
          <a:p>
            <a:pPr lvl="1"/>
            <a:r>
              <a:rPr lang="de-DE" altLang="de-DE" smtClean="0"/>
              <a:t>Zweite Ebene Arial 20 Pt</a:t>
            </a:r>
          </a:p>
          <a:p>
            <a:pPr lvl="1"/>
            <a:endParaRPr lang="de-DE" altLang="de-DE" smtClean="0"/>
          </a:p>
          <a:p>
            <a:pPr lvl="1"/>
            <a:endParaRPr lang="de-DE" altLang="de-DE" smtClean="0"/>
          </a:p>
          <a:p>
            <a:pPr lvl="1"/>
            <a:r>
              <a:rPr lang="de-DE" altLang="de-DE" smtClean="0"/>
              <a:t>Hinweis: Über &gt; Ansicht &gt; Master &gt; Folienmaster </a:t>
            </a:r>
            <a:br>
              <a:rPr lang="de-DE" altLang="de-DE" smtClean="0"/>
            </a:br>
            <a:r>
              <a:rPr lang="de-DE" altLang="de-DE" smtClean="0"/>
              <a:t>können Sie das Datum, den Titel Ihres Vortrags und Ihren Namen </a:t>
            </a:r>
            <a:br>
              <a:rPr lang="de-DE" altLang="de-DE" smtClean="0"/>
            </a:br>
            <a:r>
              <a:rPr lang="de-DE" altLang="de-DE" smtClean="0"/>
              <a:t>in der Fußzeile angeben. </a:t>
            </a:r>
          </a:p>
          <a:p>
            <a:pPr lvl="1"/>
            <a:endParaRPr lang="de-DE" altLang="de-DE" smtClean="0"/>
          </a:p>
          <a:p>
            <a:pPr lvl="1"/>
            <a:endParaRPr lang="de-DE" altLang="de-DE" smtClean="0"/>
          </a:p>
          <a:p>
            <a:pPr lvl="0"/>
            <a:endParaRPr lang="de-DE" altLang="de-DE" smtClean="0"/>
          </a:p>
        </p:txBody>
      </p:sp>
      <p:sp>
        <p:nvSpPr>
          <p:cNvPr id="174098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44838" y="6519863"/>
            <a:ext cx="5203825" cy="21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0077B2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de-DE" altLang="de-DE" smtClean="0"/>
              <a:t>Das neue Arzneimittelgesetz; Informationen für Tierhalter</a:t>
            </a:r>
            <a:endParaRPr lang="de-DE" altLang="de-DE"/>
          </a:p>
        </p:txBody>
      </p:sp>
      <p:sp>
        <p:nvSpPr>
          <p:cNvPr id="174099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26438" y="6519863"/>
            <a:ext cx="544512" cy="112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1160A0"/>
                </a:solidFill>
                <a:cs typeface="+mn-cs"/>
              </a:defRPr>
            </a:lvl1pPr>
          </a:lstStyle>
          <a:p>
            <a:pPr>
              <a:defRPr/>
            </a:pPr>
            <a:fld id="{435B8B25-822D-4516-B0BD-C30EED8B50F3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  <p:sp>
        <p:nvSpPr>
          <p:cNvPr id="1032" name="Rectangle 20"/>
          <p:cNvSpPr>
            <a:spLocks noChangeArrowheads="1"/>
          </p:cNvSpPr>
          <p:nvPr userDrawn="1"/>
        </p:nvSpPr>
        <p:spPr bwMode="auto">
          <a:xfrm>
            <a:off x="1477963" y="6523038"/>
            <a:ext cx="1033462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de-DE" altLang="de-DE" sz="1000">
                <a:solidFill>
                  <a:srgbClr val="0077B2"/>
                </a:solidFill>
                <a:cs typeface="+mn-cs"/>
              </a:rPr>
              <a:t>www.lgl.bayern.de</a:t>
            </a:r>
          </a:p>
        </p:txBody>
      </p:sp>
      <p:sp>
        <p:nvSpPr>
          <p:cNvPr id="5129" name="Freeform 50"/>
          <p:cNvSpPr>
            <a:spLocks/>
          </p:cNvSpPr>
          <p:nvPr userDrawn="1"/>
        </p:nvSpPr>
        <p:spPr bwMode="auto">
          <a:xfrm>
            <a:off x="0" y="5913438"/>
            <a:ext cx="1060450" cy="944562"/>
          </a:xfrm>
          <a:custGeom>
            <a:avLst/>
            <a:gdLst>
              <a:gd name="T0" fmla="*/ 0 w 668"/>
              <a:gd name="T1" fmla="*/ 2147483647 h 585"/>
              <a:gd name="T2" fmla="*/ 2147483647 w 668"/>
              <a:gd name="T3" fmla="*/ 2147483647 h 585"/>
              <a:gd name="T4" fmla="*/ 2147483647 w 668"/>
              <a:gd name="T5" fmla="*/ 2147483647 h 585"/>
              <a:gd name="T6" fmla="*/ 2147483647 w 668"/>
              <a:gd name="T7" fmla="*/ 2147483647 h 585"/>
              <a:gd name="T8" fmla="*/ 0 w 668"/>
              <a:gd name="T9" fmla="*/ 2147483647 h 5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68" h="585">
                <a:moveTo>
                  <a:pt x="0" y="9"/>
                </a:moveTo>
                <a:cubicBezTo>
                  <a:pt x="57" y="0"/>
                  <a:pt x="41" y="4"/>
                  <a:pt x="106" y="4"/>
                </a:cubicBezTo>
                <a:cubicBezTo>
                  <a:pt x="171" y="4"/>
                  <a:pt x="625" y="51"/>
                  <a:pt x="668" y="585"/>
                </a:cubicBezTo>
                <a:cubicBezTo>
                  <a:pt x="335" y="585"/>
                  <a:pt x="2" y="585"/>
                  <a:pt x="2" y="585"/>
                </a:cubicBezTo>
                <a:cubicBezTo>
                  <a:pt x="0" y="351"/>
                  <a:pt x="1" y="209"/>
                  <a:pt x="0" y="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5130" name="Freeform 48"/>
          <p:cNvSpPr>
            <a:spLocks/>
          </p:cNvSpPr>
          <p:nvPr userDrawn="1"/>
        </p:nvSpPr>
        <p:spPr bwMode="auto">
          <a:xfrm>
            <a:off x="0" y="5935663"/>
            <a:ext cx="644525" cy="922337"/>
          </a:xfrm>
          <a:custGeom>
            <a:avLst/>
            <a:gdLst>
              <a:gd name="T0" fmla="*/ 2147483647 w 406"/>
              <a:gd name="T1" fmla="*/ 2147483647 h 581"/>
              <a:gd name="T2" fmla="*/ 2147483647 w 406"/>
              <a:gd name="T3" fmla="*/ 2147483647 h 581"/>
              <a:gd name="T4" fmla="*/ 2147483647 w 406"/>
              <a:gd name="T5" fmla="*/ 0 h 581"/>
              <a:gd name="T6" fmla="*/ 2147483647 w 406"/>
              <a:gd name="T7" fmla="*/ 2147483647 h 58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06" h="581">
                <a:moveTo>
                  <a:pt x="406" y="578"/>
                </a:moveTo>
                <a:cubicBezTo>
                  <a:pt x="281" y="580"/>
                  <a:pt x="76" y="581"/>
                  <a:pt x="3" y="578"/>
                </a:cubicBezTo>
                <a:cubicBezTo>
                  <a:pt x="0" y="286"/>
                  <a:pt x="1" y="115"/>
                  <a:pt x="3" y="0"/>
                </a:cubicBezTo>
                <a:cubicBezTo>
                  <a:pt x="282" y="28"/>
                  <a:pt x="395" y="428"/>
                  <a:pt x="406" y="578"/>
                </a:cubicBezTo>
                <a:close/>
              </a:path>
            </a:pathLst>
          </a:custGeom>
          <a:solidFill>
            <a:srgbClr val="E7F7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>
              <a:solidFill>
                <a:srgbClr val="000000"/>
              </a:solidFill>
            </a:endParaRPr>
          </a:p>
        </p:txBody>
      </p:sp>
      <p:grpSp>
        <p:nvGrpSpPr>
          <p:cNvPr id="5131" name="Group 56"/>
          <p:cNvGrpSpPr>
            <a:grpSpLocks/>
          </p:cNvGrpSpPr>
          <p:nvPr userDrawn="1"/>
        </p:nvGrpSpPr>
        <p:grpSpPr bwMode="auto">
          <a:xfrm>
            <a:off x="0" y="6343650"/>
            <a:ext cx="622300" cy="514350"/>
            <a:chOff x="0" y="4003"/>
            <a:chExt cx="384" cy="317"/>
          </a:xfrm>
        </p:grpSpPr>
        <p:sp>
          <p:nvSpPr>
            <p:cNvPr id="5133" name="Freeform 47"/>
            <p:cNvSpPr>
              <a:spLocks/>
            </p:cNvSpPr>
            <p:nvPr userDrawn="1"/>
          </p:nvSpPr>
          <p:spPr bwMode="auto">
            <a:xfrm>
              <a:off x="0" y="4003"/>
              <a:ext cx="384" cy="317"/>
            </a:xfrm>
            <a:custGeom>
              <a:avLst/>
              <a:gdLst>
                <a:gd name="T0" fmla="*/ 3 w 384"/>
                <a:gd name="T1" fmla="*/ 20 h 317"/>
                <a:gd name="T2" fmla="*/ 384 w 384"/>
                <a:gd name="T3" fmla="*/ 317 h 317"/>
                <a:gd name="T4" fmla="*/ 0 w 384"/>
                <a:gd name="T5" fmla="*/ 317 h 317"/>
                <a:gd name="T6" fmla="*/ 3 w 384"/>
                <a:gd name="T7" fmla="*/ 20 h 31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84" h="317">
                  <a:moveTo>
                    <a:pt x="3" y="20"/>
                  </a:moveTo>
                  <a:cubicBezTo>
                    <a:pt x="67" y="7"/>
                    <a:pt x="348" y="0"/>
                    <a:pt x="384" y="317"/>
                  </a:cubicBezTo>
                  <a:cubicBezTo>
                    <a:pt x="266" y="317"/>
                    <a:pt x="55" y="315"/>
                    <a:pt x="0" y="317"/>
                  </a:cubicBezTo>
                  <a:cubicBezTo>
                    <a:pt x="0" y="183"/>
                    <a:pt x="2" y="192"/>
                    <a:pt x="3" y="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5134" name="Freeform 46"/>
            <p:cNvSpPr>
              <a:spLocks/>
            </p:cNvSpPr>
            <p:nvPr userDrawn="1"/>
          </p:nvSpPr>
          <p:spPr bwMode="auto">
            <a:xfrm>
              <a:off x="0" y="4003"/>
              <a:ext cx="381" cy="317"/>
            </a:xfrm>
            <a:custGeom>
              <a:avLst/>
              <a:gdLst>
                <a:gd name="T0" fmla="*/ 0 w 381"/>
                <a:gd name="T1" fmla="*/ 20 h 317"/>
                <a:gd name="T2" fmla="*/ 381 w 381"/>
                <a:gd name="T3" fmla="*/ 317 h 317"/>
                <a:gd name="T4" fmla="*/ 172 w 381"/>
                <a:gd name="T5" fmla="*/ 317 h 317"/>
                <a:gd name="T6" fmla="*/ 0 w 381"/>
                <a:gd name="T7" fmla="*/ 20 h 31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81" h="317">
                  <a:moveTo>
                    <a:pt x="0" y="20"/>
                  </a:moveTo>
                  <a:cubicBezTo>
                    <a:pt x="64" y="7"/>
                    <a:pt x="345" y="0"/>
                    <a:pt x="381" y="317"/>
                  </a:cubicBezTo>
                  <a:cubicBezTo>
                    <a:pt x="263" y="317"/>
                    <a:pt x="227" y="315"/>
                    <a:pt x="172" y="317"/>
                  </a:cubicBezTo>
                  <a:cubicBezTo>
                    <a:pt x="153" y="118"/>
                    <a:pt x="57" y="67"/>
                    <a:pt x="0" y="20"/>
                  </a:cubicBezTo>
                  <a:close/>
                </a:path>
              </a:pathLst>
            </a:custGeom>
            <a:solidFill>
              <a:srgbClr val="B5D7E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</p:grpSp>
      <p:pic>
        <p:nvPicPr>
          <p:cNvPr id="5132" name="Picture 59" descr="LGL_ohne_Kreis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75" y="6348413"/>
            <a:ext cx="574675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4801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7" r:id="rId1"/>
    <p:sldLayoutId id="2147484108" r:id="rId2"/>
    <p:sldLayoutId id="2147484109" r:id="rId3"/>
    <p:sldLayoutId id="2147484110" r:id="rId4"/>
    <p:sldLayoutId id="2147484111" r:id="rId5"/>
    <p:sldLayoutId id="2147484112" r:id="rId6"/>
    <p:sldLayoutId id="2147484113" r:id="rId7"/>
    <p:sldLayoutId id="2147484114" r:id="rId8"/>
    <p:sldLayoutId id="2147484115" r:id="rId9"/>
    <p:sldLayoutId id="2147484116" r:id="rId10"/>
    <p:sldLayoutId id="2147484117" r:id="rId11"/>
    <p:sldLayoutId id="2147484118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defRPr sz="2000" b="1">
          <a:solidFill>
            <a:srgbClr val="000000"/>
          </a:solidFill>
          <a:latin typeface="+mn-lt"/>
          <a:ea typeface="+mn-ea"/>
          <a:cs typeface="+mn-cs"/>
        </a:defRPr>
      </a:lvl1pPr>
      <a:lvl2pPr marL="361950" indent="-180975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j-cs"/>
        </a:defRPr>
      </a:lvl2pPr>
      <a:lvl3pPr marL="1235075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j-cs"/>
        </a:defRPr>
      </a:lvl3pPr>
      <a:lvl4pPr marL="164306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j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j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j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j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j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j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E7F7FF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en-US" altLang="de-DE">
              <a:solidFill>
                <a:srgbClr val="000000"/>
              </a:solidFill>
              <a:cs typeface="+mn-cs"/>
            </a:endParaRPr>
          </a:p>
        </p:txBody>
      </p:sp>
      <p:sp>
        <p:nvSpPr>
          <p:cNvPr id="1027" name="Rectangle 9"/>
          <p:cNvSpPr>
            <a:spLocks noChangeArrowheads="1"/>
          </p:cNvSpPr>
          <p:nvPr userDrawn="1"/>
        </p:nvSpPr>
        <p:spPr bwMode="auto">
          <a:xfrm>
            <a:off x="796925" y="6318250"/>
            <a:ext cx="8347075" cy="539750"/>
          </a:xfrm>
          <a:prstGeom prst="rect">
            <a:avLst/>
          </a:prstGeom>
          <a:solidFill>
            <a:srgbClr val="B5D7E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de-DE" altLang="de-DE">
              <a:solidFill>
                <a:srgbClr val="000000"/>
              </a:solidFill>
              <a:cs typeface="+mn-cs"/>
            </a:endParaRPr>
          </a:p>
        </p:txBody>
      </p:sp>
      <p:sp>
        <p:nvSpPr>
          <p:cNvPr id="5124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450850" y="690563"/>
            <a:ext cx="842645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Titelmasterformat durch Klicken bearbeiten</a:t>
            </a:r>
          </a:p>
        </p:txBody>
      </p:sp>
      <p:sp>
        <p:nvSpPr>
          <p:cNvPr id="5125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0850" y="1627188"/>
            <a:ext cx="8426450" cy="4141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Subheadline Arial Fett 20 Pt, </a:t>
            </a:r>
            <a:br>
              <a:rPr lang="de-DE" altLang="de-DE" smtClean="0"/>
            </a:br>
            <a:r>
              <a:rPr lang="de-DE" altLang="de-DE" smtClean="0"/>
              <a:t>Textmasterformate durch Klicken bearbeiten</a:t>
            </a:r>
          </a:p>
          <a:p>
            <a:pPr lvl="1"/>
            <a:r>
              <a:rPr lang="de-DE" altLang="de-DE" smtClean="0"/>
              <a:t>Zweite Ebene Arial 20 Pt</a:t>
            </a:r>
          </a:p>
          <a:p>
            <a:pPr lvl="1"/>
            <a:endParaRPr lang="de-DE" altLang="de-DE" smtClean="0"/>
          </a:p>
          <a:p>
            <a:pPr lvl="1"/>
            <a:endParaRPr lang="de-DE" altLang="de-DE" smtClean="0"/>
          </a:p>
          <a:p>
            <a:pPr lvl="1"/>
            <a:r>
              <a:rPr lang="de-DE" altLang="de-DE" smtClean="0"/>
              <a:t>Hinweis: Über &gt; Ansicht &gt; Master &gt; Folienmaster </a:t>
            </a:r>
            <a:br>
              <a:rPr lang="de-DE" altLang="de-DE" smtClean="0"/>
            </a:br>
            <a:r>
              <a:rPr lang="de-DE" altLang="de-DE" smtClean="0"/>
              <a:t>können Sie das Datum, den Titel Ihres Vortrags und Ihren Namen </a:t>
            </a:r>
            <a:br>
              <a:rPr lang="de-DE" altLang="de-DE" smtClean="0"/>
            </a:br>
            <a:r>
              <a:rPr lang="de-DE" altLang="de-DE" smtClean="0"/>
              <a:t>in der Fußzeile angeben. </a:t>
            </a:r>
          </a:p>
          <a:p>
            <a:pPr lvl="1"/>
            <a:endParaRPr lang="de-DE" altLang="de-DE" smtClean="0"/>
          </a:p>
          <a:p>
            <a:pPr lvl="1"/>
            <a:endParaRPr lang="de-DE" altLang="de-DE" smtClean="0"/>
          </a:p>
          <a:p>
            <a:pPr lvl="0"/>
            <a:endParaRPr lang="de-DE" altLang="de-DE" smtClean="0"/>
          </a:p>
        </p:txBody>
      </p:sp>
      <p:sp>
        <p:nvSpPr>
          <p:cNvPr id="174098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44838" y="6519863"/>
            <a:ext cx="5203825" cy="21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0077B2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de-DE" altLang="de-DE" smtClean="0"/>
              <a:t>Das neue Arzneimittelgesetz; Informationen für Tierhalter</a:t>
            </a:r>
            <a:endParaRPr lang="de-DE" altLang="de-DE"/>
          </a:p>
        </p:txBody>
      </p:sp>
      <p:sp>
        <p:nvSpPr>
          <p:cNvPr id="174099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26438" y="6519863"/>
            <a:ext cx="544512" cy="112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1160A0"/>
                </a:solidFill>
                <a:cs typeface="+mn-cs"/>
              </a:defRPr>
            </a:lvl1pPr>
          </a:lstStyle>
          <a:p>
            <a:pPr>
              <a:defRPr/>
            </a:pPr>
            <a:fld id="{5484653F-C4D4-4A12-80A9-E74028D43C87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  <p:sp>
        <p:nvSpPr>
          <p:cNvPr id="1032" name="Rectangle 20"/>
          <p:cNvSpPr>
            <a:spLocks noChangeArrowheads="1"/>
          </p:cNvSpPr>
          <p:nvPr userDrawn="1"/>
        </p:nvSpPr>
        <p:spPr bwMode="auto">
          <a:xfrm>
            <a:off x="1477963" y="6523038"/>
            <a:ext cx="1033462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de-DE" altLang="de-DE" sz="1000">
                <a:solidFill>
                  <a:srgbClr val="0077B2"/>
                </a:solidFill>
                <a:cs typeface="+mn-cs"/>
              </a:rPr>
              <a:t>www.lgl.bayern.de</a:t>
            </a:r>
          </a:p>
        </p:txBody>
      </p:sp>
      <p:sp>
        <p:nvSpPr>
          <p:cNvPr id="5129" name="Freeform 50"/>
          <p:cNvSpPr>
            <a:spLocks/>
          </p:cNvSpPr>
          <p:nvPr userDrawn="1"/>
        </p:nvSpPr>
        <p:spPr bwMode="auto">
          <a:xfrm>
            <a:off x="0" y="5913438"/>
            <a:ext cx="1060450" cy="944562"/>
          </a:xfrm>
          <a:custGeom>
            <a:avLst/>
            <a:gdLst>
              <a:gd name="T0" fmla="*/ 0 w 668"/>
              <a:gd name="T1" fmla="*/ 2147483647 h 585"/>
              <a:gd name="T2" fmla="*/ 2147483647 w 668"/>
              <a:gd name="T3" fmla="*/ 2147483647 h 585"/>
              <a:gd name="T4" fmla="*/ 2147483647 w 668"/>
              <a:gd name="T5" fmla="*/ 2147483647 h 585"/>
              <a:gd name="T6" fmla="*/ 2147483647 w 668"/>
              <a:gd name="T7" fmla="*/ 2147483647 h 585"/>
              <a:gd name="T8" fmla="*/ 0 w 668"/>
              <a:gd name="T9" fmla="*/ 2147483647 h 5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68" h="585">
                <a:moveTo>
                  <a:pt x="0" y="9"/>
                </a:moveTo>
                <a:cubicBezTo>
                  <a:pt x="57" y="0"/>
                  <a:pt x="41" y="4"/>
                  <a:pt x="106" y="4"/>
                </a:cubicBezTo>
                <a:cubicBezTo>
                  <a:pt x="171" y="4"/>
                  <a:pt x="625" y="51"/>
                  <a:pt x="668" y="585"/>
                </a:cubicBezTo>
                <a:cubicBezTo>
                  <a:pt x="335" y="585"/>
                  <a:pt x="2" y="585"/>
                  <a:pt x="2" y="585"/>
                </a:cubicBezTo>
                <a:cubicBezTo>
                  <a:pt x="0" y="351"/>
                  <a:pt x="1" y="209"/>
                  <a:pt x="0" y="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5130" name="Freeform 48"/>
          <p:cNvSpPr>
            <a:spLocks/>
          </p:cNvSpPr>
          <p:nvPr userDrawn="1"/>
        </p:nvSpPr>
        <p:spPr bwMode="auto">
          <a:xfrm>
            <a:off x="0" y="5935663"/>
            <a:ext cx="644525" cy="922337"/>
          </a:xfrm>
          <a:custGeom>
            <a:avLst/>
            <a:gdLst>
              <a:gd name="T0" fmla="*/ 2147483647 w 406"/>
              <a:gd name="T1" fmla="*/ 2147483647 h 581"/>
              <a:gd name="T2" fmla="*/ 2147483647 w 406"/>
              <a:gd name="T3" fmla="*/ 2147483647 h 581"/>
              <a:gd name="T4" fmla="*/ 2147483647 w 406"/>
              <a:gd name="T5" fmla="*/ 0 h 581"/>
              <a:gd name="T6" fmla="*/ 2147483647 w 406"/>
              <a:gd name="T7" fmla="*/ 2147483647 h 58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06" h="581">
                <a:moveTo>
                  <a:pt x="406" y="578"/>
                </a:moveTo>
                <a:cubicBezTo>
                  <a:pt x="281" y="580"/>
                  <a:pt x="76" y="581"/>
                  <a:pt x="3" y="578"/>
                </a:cubicBezTo>
                <a:cubicBezTo>
                  <a:pt x="0" y="286"/>
                  <a:pt x="1" y="115"/>
                  <a:pt x="3" y="0"/>
                </a:cubicBezTo>
                <a:cubicBezTo>
                  <a:pt x="282" y="28"/>
                  <a:pt x="395" y="428"/>
                  <a:pt x="406" y="578"/>
                </a:cubicBezTo>
                <a:close/>
              </a:path>
            </a:pathLst>
          </a:custGeom>
          <a:solidFill>
            <a:srgbClr val="E7F7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>
              <a:solidFill>
                <a:srgbClr val="000000"/>
              </a:solidFill>
            </a:endParaRPr>
          </a:p>
        </p:txBody>
      </p:sp>
      <p:grpSp>
        <p:nvGrpSpPr>
          <p:cNvPr id="5131" name="Group 56"/>
          <p:cNvGrpSpPr>
            <a:grpSpLocks/>
          </p:cNvGrpSpPr>
          <p:nvPr userDrawn="1"/>
        </p:nvGrpSpPr>
        <p:grpSpPr bwMode="auto">
          <a:xfrm>
            <a:off x="0" y="6343650"/>
            <a:ext cx="622300" cy="514350"/>
            <a:chOff x="0" y="4003"/>
            <a:chExt cx="384" cy="317"/>
          </a:xfrm>
        </p:grpSpPr>
        <p:sp>
          <p:nvSpPr>
            <p:cNvPr id="5133" name="Freeform 47"/>
            <p:cNvSpPr>
              <a:spLocks/>
            </p:cNvSpPr>
            <p:nvPr userDrawn="1"/>
          </p:nvSpPr>
          <p:spPr bwMode="auto">
            <a:xfrm>
              <a:off x="0" y="4003"/>
              <a:ext cx="384" cy="317"/>
            </a:xfrm>
            <a:custGeom>
              <a:avLst/>
              <a:gdLst>
                <a:gd name="T0" fmla="*/ 3 w 384"/>
                <a:gd name="T1" fmla="*/ 20 h 317"/>
                <a:gd name="T2" fmla="*/ 384 w 384"/>
                <a:gd name="T3" fmla="*/ 317 h 317"/>
                <a:gd name="T4" fmla="*/ 0 w 384"/>
                <a:gd name="T5" fmla="*/ 317 h 317"/>
                <a:gd name="T6" fmla="*/ 3 w 384"/>
                <a:gd name="T7" fmla="*/ 20 h 31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84" h="317">
                  <a:moveTo>
                    <a:pt x="3" y="20"/>
                  </a:moveTo>
                  <a:cubicBezTo>
                    <a:pt x="67" y="7"/>
                    <a:pt x="348" y="0"/>
                    <a:pt x="384" y="317"/>
                  </a:cubicBezTo>
                  <a:cubicBezTo>
                    <a:pt x="266" y="317"/>
                    <a:pt x="55" y="315"/>
                    <a:pt x="0" y="317"/>
                  </a:cubicBezTo>
                  <a:cubicBezTo>
                    <a:pt x="0" y="183"/>
                    <a:pt x="2" y="192"/>
                    <a:pt x="3" y="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5134" name="Freeform 46"/>
            <p:cNvSpPr>
              <a:spLocks/>
            </p:cNvSpPr>
            <p:nvPr userDrawn="1"/>
          </p:nvSpPr>
          <p:spPr bwMode="auto">
            <a:xfrm>
              <a:off x="0" y="4003"/>
              <a:ext cx="381" cy="317"/>
            </a:xfrm>
            <a:custGeom>
              <a:avLst/>
              <a:gdLst>
                <a:gd name="T0" fmla="*/ 0 w 381"/>
                <a:gd name="T1" fmla="*/ 20 h 317"/>
                <a:gd name="T2" fmla="*/ 381 w 381"/>
                <a:gd name="T3" fmla="*/ 317 h 317"/>
                <a:gd name="T4" fmla="*/ 172 w 381"/>
                <a:gd name="T5" fmla="*/ 317 h 317"/>
                <a:gd name="T6" fmla="*/ 0 w 381"/>
                <a:gd name="T7" fmla="*/ 20 h 31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81" h="317">
                  <a:moveTo>
                    <a:pt x="0" y="20"/>
                  </a:moveTo>
                  <a:cubicBezTo>
                    <a:pt x="64" y="7"/>
                    <a:pt x="345" y="0"/>
                    <a:pt x="381" y="317"/>
                  </a:cubicBezTo>
                  <a:cubicBezTo>
                    <a:pt x="263" y="317"/>
                    <a:pt x="227" y="315"/>
                    <a:pt x="172" y="317"/>
                  </a:cubicBezTo>
                  <a:cubicBezTo>
                    <a:pt x="153" y="118"/>
                    <a:pt x="57" y="67"/>
                    <a:pt x="0" y="20"/>
                  </a:cubicBezTo>
                  <a:close/>
                </a:path>
              </a:pathLst>
            </a:custGeom>
            <a:solidFill>
              <a:srgbClr val="B5D7E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</p:grpSp>
      <p:pic>
        <p:nvPicPr>
          <p:cNvPr id="5132" name="Picture 59" descr="LGL_ohne_Kreis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75" y="6348413"/>
            <a:ext cx="574675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0388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0" r:id="rId1"/>
    <p:sldLayoutId id="2147484121" r:id="rId2"/>
    <p:sldLayoutId id="2147484122" r:id="rId3"/>
    <p:sldLayoutId id="2147484123" r:id="rId4"/>
    <p:sldLayoutId id="2147484124" r:id="rId5"/>
    <p:sldLayoutId id="2147484125" r:id="rId6"/>
    <p:sldLayoutId id="2147484126" r:id="rId7"/>
    <p:sldLayoutId id="2147484127" r:id="rId8"/>
    <p:sldLayoutId id="2147484128" r:id="rId9"/>
    <p:sldLayoutId id="2147484129" r:id="rId10"/>
    <p:sldLayoutId id="2147484130" r:id="rId11"/>
    <p:sldLayoutId id="2147484131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defRPr sz="2000" b="1">
          <a:solidFill>
            <a:srgbClr val="000000"/>
          </a:solidFill>
          <a:latin typeface="+mn-lt"/>
          <a:ea typeface="+mn-ea"/>
          <a:cs typeface="+mn-cs"/>
        </a:defRPr>
      </a:lvl1pPr>
      <a:lvl2pPr marL="361950" indent="-180975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j-cs"/>
        </a:defRPr>
      </a:lvl2pPr>
      <a:lvl3pPr marL="1235075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j-cs"/>
        </a:defRPr>
      </a:lvl3pPr>
      <a:lvl4pPr marL="164306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j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j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j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j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j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j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mgnovelle.bayern.de/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mailto:vvvo@lkv.bayern.de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mgnovelle.bayern.de/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de-DE" altLang="de-DE" dirty="0" smtClean="0"/>
              <a:t>Informationen für Tierhalter</a:t>
            </a:r>
          </a:p>
          <a:p>
            <a:pPr eaLnBrk="1" hangingPunct="1"/>
            <a:r>
              <a:rPr lang="de-DE" altLang="de-DE" dirty="0" smtClean="0"/>
              <a:t>(Stand Dezember 2014) </a:t>
            </a:r>
          </a:p>
        </p:txBody>
      </p:sp>
      <p:sp>
        <p:nvSpPr>
          <p:cNvPr id="11267" name="Titel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de-DE" altLang="de-DE" smtClean="0"/>
              <a:t>Das neue Arzneimittelgesetz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 smtClean="0"/>
              <a:t>§ 58a: </a:t>
            </a:r>
            <a:r>
              <a:rPr lang="de-DE" altLang="de-DE" dirty="0"/>
              <a:t>Meldung der Nutzungsart </a:t>
            </a:r>
            <a:r>
              <a:rPr lang="de-DE" altLang="de-DE" dirty="0" smtClean="0"/>
              <a:t>(</a:t>
            </a:r>
            <a:r>
              <a:rPr lang="de-DE" altLang="de-DE" dirty="0"/>
              <a:t>Bestandsmeldung</a:t>
            </a:r>
            <a:r>
              <a:rPr lang="de-DE" altLang="de-DE" dirty="0" smtClean="0"/>
              <a:t>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Clr>
                <a:schemeClr val="accent6"/>
              </a:buClr>
              <a:defRPr/>
            </a:pPr>
            <a:r>
              <a:rPr lang="de-DE" dirty="0">
                <a:solidFill>
                  <a:srgbClr val="000000"/>
                </a:solidFill>
              </a:rPr>
              <a:t>Der zuständigen Behörde muss mitgeteilt werden</a:t>
            </a:r>
          </a:p>
          <a:p>
            <a:pPr marL="717550" lvl="1" indent="-363538">
              <a:buClr>
                <a:schemeClr val="accent6"/>
              </a:buClr>
              <a:defRPr/>
            </a:pPr>
            <a:r>
              <a:rPr lang="de-DE" dirty="0">
                <a:solidFill>
                  <a:srgbClr val="000000"/>
                </a:solidFill>
              </a:rPr>
              <a:t>Name, Anschrift und Registriernummer</a:t>
            </a:r>
          </a:p>
          <a:p>
            <a:pPr marL="717550" lvl="1" indent="-363538">
              <a:buClr>
                <a:schemeClr val="accent6"/>
              </a:buClr>
              <a:defRPr/>
            </a:pPr>
            <a:r>
              <a:rPr lang="de-DE" dirty="0">
                <a:solidFill>
                  <a:srgbClr val="000000"/>
                </a:solidFill>
              </a:rPr>
              <a:t>Nutzungsart (s.u.)</a:t>
            </a:r>
          </a:p>
          <a:p>
            <a:pPr marL="342900" lvl="1" indent="-342900">
              <a:buClr>
                <a:schemeClr val="accent6"/>
              </a:buClr>
              <a:defRPr/>
            </a:pPr>
            <a:r>
              <a:rPr lang="de-DE" u="sng" dirty="0">
                <a:solidFill>
                  <a:srgbClr val="000000"/>
                </a:solidFill>
              </a:rPr>
              <a:t>berufs- oder gewerbsmäßige Halter </a:t>
            </a:r>
            <a:r>
              <a:rPr lang="de-DE" dirty="0">
                <a:solidFill>
                  <a:srgbClr val="000000"/>
                </a:solidFill>
              </a:rPr>
              <a:t>von Masttieren</a:t>
            </a:r>
          </a:p>
          <a:p>
            <a:pPr marL="717550" lvl="1" indent="-363538">
              <a:buClr>
                <a:schemeClr val="accent6"/>
              </a:buClr>
              <a:defRPr/>
            </a:pPr>
            <a:r>
              <a:rPr lang="de-DE" dirty="0">
                <a:solidFill>
                  <a:srgbClr val="000000"/>
                </a:solidFill>
              </a:rPr>
              <a:t>Kälber (bis 8 Monate)</a:t>
            </a:r>
          </a:p>
          <a:p>
            <a:pPr marL="717550" lvl="1" indent="-363538">
              <a:buClr>
                <a:schemeClr val="accent6"/>
              </a:buClr>
              <a:defRPr/>
            </a:pPr>
            <a:r>
              <a:rPr lang="de-DE" dirty="0">
                <a:solidFill>
                  <a:srgbClr val="000000"/>
                </a:solidFill>
              </a:rPr>
              <a:t>Rinder (über 8 Monate)</a:t>
            </a:r>
          </a:p>
          <a:p>
            <a:pPr marL="717550" lvl="1" indent="-363538">
              <a:buClr>
                <a:schemeClr val="accent6"/>
              </a:buClr>
              <a:defRPr/>
            </a:pPr>
            <a:r>
              <a:rPr lang="de-DE" dirty="0">
                <a:solidFill>
                  <a:srgbClr val="000000"/>
                </a:solidFill>
              </a:rPr>
              <a:t>Ferkel (bis 30 kg)</a:t>
            </a:r>
          </a:p>
          <a:p>
            <a:pPr marL="717550" lvl="1" indent="-363538">
              <a:buClr>
                <a:schemeClr val="accent6"/>
              </a:buClr>
              <a:defRPr/>
            </a:pPr>
            <a:r>
              <a:rPr lang="de-DE" dirty="0">
                <a:solidFill>
                  <a:srgbClr val="000000"/>
                </a:solidFill>
              </a:rPr>
              <a:t>Schweine (über 30 kg)</a:t>
            </a:r>
          </a:p>
          <a:p>
            <a:pPr marL="717550" lvl="1" indent="-363538">
              <a:buClr>
                <a:schemeClr val="accent6"/>
              </a:buClr>
              <a:defRPr/>
            </a:pPr>
            <a:r>
              <a:rPr lang="de-DE" dirty="0">
                <a:solidFill>
                  <a:srgbClr val="000000"/>
                </a:solidFill>
              </a:rPr>
              <a:t>Hähnchen </a:t>
            </a:r>
          </a:p>
          <a:p>
            <a:pPr marL="717550" lvl="1" indent="-363538">
              <a:buClr>
                <a:schemeClr val="accent6"/>
              </a:buClr>
              <a:defRPr/>
            </a:pPr>
            <a:r>
              <a:rPr lang="de-DE" dirty="0">
                <a:solidFill>
                  <a:srgbClr val="000000"/>
                </a:solidFill>
              </a:rPr>
              <a:t>Puten </a:t>
            </a:r>
          </a:p>
          <a:p>
            <a:pPr marL="342900" lvl="1" indent="-342900">
              <a:buClr>
                <a:schemeClr val="accent6"/>
              </a:buClr>
              <a:defRPr/>
            </a:pPr>
            <a:r>
              <a:rPr lang="de-DE" dirty="0">
                <a:solidFill>
                  <a:srgbClr val="000000"/>
                </a:solidFill>
              </a:rPr>
              <a:t>Gilt für Tiere </a:t>
            </a:r>
            <a:r>
              <a:rPr lang="de-DE" u="sng" dirty="0">
                <a:solidFill>
                  <a:srgbClr val="000000"/>
                </a:solidFill>
              </a:rPr>
              <a:t>ab dem Absetzen </a:t>
            </a:r>
            <a:r>
              <a:rPr lang="de-DE" dirty="0">
                <a:solidFill>
                  <a:srgbClr val="000000"/>
                </a:solidFill>
              </a:rPr>
              <a:t>vom Muttertier bzw. </a:t>
            </a:r>
            <a:r>
              <a:rPr lang="de-DE" u="sng" dirty="0">
                <a:solidFill>
                  <a:srgbClr val="000000"/>
                </a:solidFill>
              </a:rPr>
              <a:t>ab dem Schlupf</a:t>
            </a:r>
          </a:p>
          <a:p>
            <a:pPr marL="342900" lvl="1" indent="-342900">
              <a:buClr>
                <a:schemeClr val="accent6"/>
              </a:buClr>
              <a:defRPr/>
            </a:pPr>
            <a:r>
              <a:rPr lang="de-DE" altLang="de-DE" dirty="0">
                <a:solidFill>
                  <a:srgbClr val="000000"/>
                </a:solidFill>
              </a:rPr>
              <a:t>Änderungen bei den gehaltenen Tierarten spätestens nach 14 Tagen</a:t>
            </a:r>
          </a:p>
          <a:p>
            <a:pPr marL="342900" lvl="1" indent="-342900">
              <a:buClr>
                <a:schemeClr val="accent6"/>
              </a:buClr>
              <a:defRPr/>
            </a:pPr>
            <a:endParaRPr lang="de-DE" u="sng" dirty="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6148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ctr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e-DE" altLang="de-DE" smtClean="0">
                <a:solidFill>
                  <a:schemeClr val="tx2"/>
                </a:solidFill>
              </a:rPr>
              <a:t>Das neue Arzneimittelgesetz; Informationen für Tierhalter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592CE1B-30C9-4889-BB3A-07BF307AF618}" type="slidenum">
              <a:rPr lang="en-US" altLang="de-DE" smtClean="0"/>
              <a:pPr>
                <a:defRPr/>
              </a:pPr>
              <a:t>10</a:t>
            </a:fld>
            <a:endParaRPr lang="en-US" alt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 smtClean="0"/>
              <a:t>§ 58a: </a:t>
            </a:r>
            <a:r>
              <a:rPr lang="de-DE" altLang="de-DE" dirty="0"/>
              <a:t>Meldung der Nutzungsart </a:t>
            </a:r>
            <a:r>
              <a:rPr lang="de-DE" altLang="de-DE" dirty="0" smtClean="0"/>
              <a:t>(Bestandsmeldung) - Umsetzung</a:t>
            </a:r>
          </a:p>
        </p:txBody>
      </p:sp>
      <p:sp>
        <p:nvSpPr>
          <p:cNvPr id="3072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Clr>
                <a:schemeClr val="accent6"/>
              </a:buClr>
              <a:defRPr/>
            </a:pPr>
            <a:r>
              <a:rPr lang="de-DE" altLang="de-DE" dirty="0">
                <a:solidFill>
                  <a:srgbClr val="000000"/>
                </a:solidFill>
              </a:rPr>
              <a:t>Erfassung elektronisch in HIT (Menü „Eingabe Nutzungsart“) </a:t>
            </a:r>
          </a:p>
          <a:p>
            <a:pPr>
              <a:defRPr/>
            </a:pPr>
            <a:r>
              <a:rPr lang="de-DE" altLang="de-DE" b="0" dirty="0">
                <a:solidFill>
                  <a:schemeClr val="tx1"/>
                </a:solidFill>
              </a:rPr>
              <a:t>     Anhaken der entsprechenden Kategorie, z.B. :</a:t>
            </a:r>
          </a:p>
          <a:p>
            <a:pPr>
              <a:defRPr/>
            </a:pPr>
            <a:r>
              <a:rPr lang="de-DE" altLang="de-DE" b="0" dirty="0">
                <a:solidFill>
                  <a:schemeClr val="tx1"/>
                </a:solidFill>
              </a:rPr>
              <a:t>	Ferkel bis einschl. 30 kg, meldepflichtig</a:t>
            </a:r>
          </a:p>
          <a:p>
            <a:pPr>
              <a:defRPr/>
            </a:pPr>
            <a:r>
              <a:rPr lang="de-DE" altLang="de-DE" b="0" dirty="0">
                <a:solidFill>
                  <a:schemeClr val="tx1"/>
                </a:solidFill>
              </a:rPr>
              <a:t>	Mastschweine über 30 kg, meldepflichtig</a:t>
            </a:r>
          </a:p>
          <a:p>
            <a:pPr lvl="1">
              <a:defRPr/>
            </a:pPr>
            <a:endParaRPr lang="de-DE" altLang="de-DE" dirty="0"/>
          </a:p>
          <a:p>
            <a:pPr marL="342900" lvl="1" indent="-342900">
              <a:buClr>
                <a:schemeClr val="accent6"/>
              </a:buClr>
              <a:defRPr/>
            </a:pPr>
            <a:r>
              <a:rPr lang="de-DE" altLang="de-DE" dirty="0">
                <a:solidFill>
                  <a:srgbClr val="000000"/>
                </a:solidFill>
              </a:rPr>
              <a:t>Name, Anschrift, Registriernummer bei Rinder- und Schweinehaltern bereits vorhanden; bei Geflügel ggf. Anmeldung erforderlich </a:t>
            </a:r>
          </a:p>
          <a:p>
            <a:pPr lvl="1" eaLnBrk="1" hangingPunct="1">
              <a:defRPr/>
            </a:pPr>
            <a:endParaRPr lang="de-DE" altLang="de-DE" dirty="0"/>
          </a:p>
          <a:p>
            <a:pPr marL="342900" lvl="1" indent="-342900">
              <a:buClr>
                <a:schemeClr val="accent6"/>
              </a:buClr>
              <a:defRPr/>
            </a:pPr>
            <a:r>
              <a:rPr lang="de-DE" altLang="de-DE" dirty="0">
                <a:solidFill>
                  <a:srgbClr val="000000"/>
                </a:solidFill>
              </a:rPr>
              <a:t>Erfassung als schriftliche Meldung entsprechend </a:t>
            </a:r>
            <a:r>
              <a:rPr lang="de-DE" altLang="de-DE" b="0" dirty="0" smtClean="0">
                <a:solidFill>
                  <a:schemeClr val="tx1"/>
                </a:solidFill>
              </a:rPr>
              <a:t>		</a:t>
            </a:r>
            <a:endParaRPr lang="de-DE" altLang="de-DE" dirty="0" smtClean="0"/>
          </a:p>
          <a:p>
            <a:pPr>
              <a:defRPr/>
            </a:pPr>
            <a:endParaRPr lang="de-DE" altLang="de-DE" dirty="0" smtClean="0"/>
          </a:p>
        </p:txBody>
      </p:sp>
      <p:sp>
        <p:nvSpPr>
          <p:cNvPr id="1536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ctr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e-DE" altLang="de-DE" smtClean="0">
                <a:solidFill>
                  <a:srgbClr val="0077B2"/>
                </a:solidFill>
              </a:rPr>
              <a:t>Das neue Arzneimittelgesetz; Informationen für Tierhalter</a:t>
            </a:r>
          </a:p>
        </p:txBody>
      </p:sp>
      <p:sp>
        <p:nvSpPr>
          <p:cNvPr id="1536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ctr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ctr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7762E003-A400-43CC-B4BF-AB98856475AE}" type="slidenum">
              <a:rPr lang="en-US" altLang="de-DE" smtClean="0">
                <a:solidFill>
                  <a:srgbClr val="1160A0"/>
                </a:solidFill>
              </a:rPr>
              <a:pPr algn="r" eaLnBrk="1" hangingPunct="1">
                <a:defRPr/>
              </a:pPr>
              <a:t>11</a:t>
            </a:fld>
            <a:endParaRPr lang="en-US" altLang="de-DE" smtClean="0">
              <a:solidFill>
                <a:srgbClr val="1160A0"/>
              </a:solidFill>
            </a:endParaRPr>
          </a:p>
        </p:txBody>
      </p:sp>
      <p:sp>
        <p:nvSpPr>
          <p:cNvPr id="6" name="Rechteck 5"/>
          <p:cNvSpPr/>
          <p:nvPr/>
        </p:nvSpPr>
        <p:spPr bwMode="auto">
          <a:xfrm>
            <a:off x="684213" y="5426075"/>
            <a:ext cx="7127875" cy="553620"/>
          </a:xfrm>
          <a:prstGeom prst="rect">
            <a:avLst/>
          </a:prstGeom>
          <a:solidFill>
            <a:srgbClr val="0086BC">
              <a:alpha val="60000"/>
            </a:srgbClr>
          </a:solidFill>
          <a:ln w="9525" cap="flat" cmpd="sng" algn="ctr">
            <a:solidFill>
              <a:srgbClr val="0086BC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72000" tIns="0" rIns="72000" bIns="0" anchor="ctr"/>
          <a:lstStyle/>
          <a:p>
            <a:pPr algn="ctr" defTabSz="822325" eaLnBrk="0" hangingPunct="0">
              <a:defRPr/>
            </a:pPr>
            <a:r>
              <a:rPr lang="de-DE" b="1" dirty="0">
                <a:solidFill>
                  <a:schemeClr val="accent2">
                    <a:lumMod val="75000"/>
                  </a:schemeClr>
                </a:solidFill>
              </a:rPr>
              <a:t>Änderungen der Betriebsdaten sind innerhalb von 14 Werktagen zu übermitteln</a:t>
            </a:r>
          </a:p>
        </p:txBody>
      </p:sp>
      <p:sp>
        <p:nvSpPr>
          <p:cNvPr id="30727" name="Rahmen 6"/>
          <p:cNvSpPr>
            <a:spLocks noChangeArrowheads="1"/>
          </p:cNvSpPr>
          <p:nvPr/>
        </p:nvSpPr>
        <p:spPr bwMode="auto">
          <a:xfrm>
            <a:off x="1002402" y="2376833"/>
            <a:ext cx="250825" cy="250825"/>
          </a:xfrm>
          <a:prstGeom prst="bevel">
            <a:avLst>
              <a:gd name="adj" fmla="val 12500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b"/>
          <a:lstStyle>
            <a:lvl1pPr defTabSz="822325" eaLnBrk="0" hangingPunct="0">
              <a:spcBef>
                <a:spcPct val="20000"/>
              </a:spcBef>
              <a:defRPr sz="2000" b="1">
                <a:solidFill>
                  <a:srgbClr val="000000"/>
                </a:solidFill>
                <a:latin typeface="Arial" charset="0"/>
              </a:defRPr>
            </a:lvl1pPr>
            <a:lvl2pPr marL="742950" indent="-285750" defTabSz="822325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822325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822325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822325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8223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8223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8223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8223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spcBef>
                <a:spcPct val="0"/>
              </a:spcBef>
            </a:pPr>
            <a:endParaRPr lang="de-DE" altLang="de-DE" sz="2200" b="0">
              <a:solidFill>
                <a:srgbClr val="0077B2"/>
              </a:solidFill>
            </a:endParaRPr>
          </a:p>
        </p:txBody>
      </p:sp>
      <p:sp>
        <p:nvSpPr>
          <p:cNvPr id="30728" name="Rahmen 7"/>
          <p:cNvSpPr>
            <a:spLocks noChangeArrowheads="1"/>
          </p:cNvSpPr>
          <p:nvPr/>
        </p:nvSpPr>
        <p:spPr bwMode="auto">
          <a:xfrm>
            <a:off x="1002402" y="2765771"/>
            <a:ext cx="250825" cy="250825"/>
          </a:xfrm>
          <a:prstGeom prst="bevel">
            <a:avLst>
              <a:gd name="adj" fmla="val 12500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b"/>
          <a:lstStyle>
            <a:lvl1pPr defTabSz="822325" eaLnBrk="0" hangingPunct="0">
              <a:spcBef>
                <a:spcPct val="20000"/>
              </a:spcBef>
              <a:defRPr sz="2000" b="1">
                <a:solidFill>
                  <a:srgbClr val="000000"/>
                </a:solidFill>
                <a:latin typeface="Arial" charset="0"/>
              </a:defRPr>
            </a:lvl1pPr>
            <a:lvl2pPr marL="742950" indent="-285750" defTabSz="822325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822325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822325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822325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8223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8223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8223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8223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spcBef>
                <a:spcPct val="0"/>
              </a:spcBef>
            </a:pPr>
            <a:endParaRPr lang="de-DE" altLang="de-DE" sz="2200" b="0">
              <a:solidFill>
                <a:srgbClr val="0077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021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91" r="8022" b="18257"/>
          <a:stretch/>
        </p:blipFill>
        <p:spPr bwMode="auto">
          <a:xfrm>
            <a:off x="62629" y="1455899"/>
            <a:ext cx="9081371" cy="4606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Screenshot HIT Datenbank</a:t>
            </a:r>
            <a:br>
              <a:rPr lang="de-DE" dirty="0" smtClean="0"/>
            </a:br>
            <a:r>
              <a:rPr lang="de-DE" dirty="0" smtClean="0"/>
              <a:t>Startseite nach der Anmeldung als Tierhalter 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 smtClean="0">
                <a:solidFill>
                  <a:srgbClr val="0077B2"/>
                </a:solidFill>
              </a:rPr>
              <a:t>Das neue Arzneimittelgesetz; Informationen für Tierhalter</a:t>
            </a:r>
            <a:endParaRPr lang="de-DE" altLang="de-DE">
              <a:solidFill>
                <a:srgbClr val="0077B2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592CE1B-30C9-4889-BB3A-07BF307AF618}" type="slidenum">
              <a:rPr lang="en-US" altLang="de-DE" smtClean="0"/>
              <a:pPr>
                <a:defRPr/>
              </a:pPr>
              <a:t>12</a:t>
            </a:fld>
            <a:endParaRPr lang="en-US" altLang="de-DE"/>
          </a:p>
        </p:txBody>
      </p:sp>
      <p:sp>
        <p:nvSpPr>
          <p:cNvPr id="9" name="Ellipse 8"/>
          <p:cNvSpPr/>
          <p:nvPr/>
        </p:nvSpPr>
        <p:spPr bwMode="auto">
          <a:xfrm>
            <a:off x="101702" y="2447514"/>
            <a:ext cx="2160240" cy="36004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de-DE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277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Screenshot HIT Datenbank</a:t>
            </a:r>
            <a:br>
              <a:rPr lang="de-DE" dirty="0" smtClean="0"/>
            </a:br>
            <a:r>
              <a:rPr lang="de-DE" dirty="0" smtClean="0"/>
              <a:t>Auswahlmenü Tierarzneimittel 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 smtClean="0">
                <a:solidFill>
                  <a:srgbClr val="0077B2"/>
                </a:solidFill>
              </a:rPr>
              <a:t>Das neue Arzneimittelgesetz; Informationen für Tierhalter</a:t>
            </a:r>
            <a:endParaRPr lang="de-DE" altLang="de-DE">
              <a:solidFill>
                <a:srgbClr val="0077B2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592CE1B-30C9-4889-BB3A-07BF307AF618}" type="slidenum">
              <a:rPr lang="en-US" altLang="de-DE" smtClean="0"/>
              <a:pPr>
                <a:defRPr/>
              </a:pPr>
              <a:t>13</a:t>
            </a:fld>
            <a:endParaRPr lang="en-US" altLang="de-DE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93" r="16790" b="42288"/>
          <a:stretch/>
        </p:blipFill>
        <p:spPr bwMode="auto">
          <a:xfrm>
            <a:off x="107580" y="1745341"/>
            <a:ext cx="8927463" cy="3380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1735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Screenshot HIT Datenbank</a:t>
            </a:r>
            <a:br>
              <a:rPr lang="de-DE" dirty="0" smtClean="0"/>
            </a:br>
            <a:r>
              <a:rPr lang="de-DE" dirty="0" smtClean="0"/>
              <a:t>Eingabe Nutzungsart  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 smtClean="0">
                <a:solidFill>
                  <a:srgbClr val="0077B2"/>
                </a:solidFill>
              </a:rPr>
              <a:t>Das neue Arzneimittelgesetz; Informationen für Tierhalter</a:t>
            </a:r>
            <a:endParaRPr lang="de-DE" altLang="de-DE">
              <a:solidFill>
                <a:srgbClr val="0077B2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592CE1B-30C9-4889-BB3A-07BF307AF618}" type="slidenum">
              <a:rPr lang="en-US" altLang="de-DE" smtClean="0"/>
              <a:pPr>
                <a:defRPr/>
              </a:pPr>
              <a:t>14</a:t>
            </a:fld>
            <a:endParaRPr lang="en-US" altLang="de-DE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93" t="26411" r="15548" b="36794"/>
          <a:stretch/>
        </p:blipFill>
        <p:spPr bwMode="auto">
          <a:xfrm>
            <a:off x="207338" y="1538723"/>
            <a:ext cx="8757491" cy="330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9213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mtClean="0"/>
              <a:t>§ 58b: Tierbewegungsmeldung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80975" lvl="1" eaLnBrk="1" hangingPunct="1">
              <a:buFont typeface="Wingdings" pitchFamily="2" charset="2"/>
              <a:buNone/>
              <a:defRPr/>
            </a:pPr>
            <a:r>
              <a:rPr lang="de-DE" dirty="0" smtClean="0"/>
              <a:t>Getrennt </a:t>
            </a:r>
            <a:r>
              <a:rPr lang="de-DE" dirty="0"/>
              <a:t>für jede Registriernummer und jede </a:t>
            </a:r>
            <a:r>
              <a:rPr lang="de-DE" dirty="0" smtClean="0"/>
              <a:t>Nutzungsart</a:t>
            </a:r>
          </a:p>
          <a:p>
            <a:pPr marL="180975" lvl="1" eaLnBrk="1" hangingPunct="1">
              <a:buNone/>
              <a:defRPr/>
            </a:pPr>
            <a:r>
              <a:rPr lang="de-DE" dirty="0"/>
              <a:t>spätestens 14 Tage nach Ende des </a:t>
            </a:r>
            <a:r>
              <a:rPr lang="de-DE" dirty="0" smtClean="0"/>
              <a:t>Halbjahres</a:t>
            </a:r>
          </a:p>
          <a:p>
            <a:pPr marL="180975" lvl="1" eaLnBrk="1" hangingPunct="1">
              <a:buFont typeface="Wingdings" pitchFamily="2" charset="2"/>
              <a:buNone/>
              <a:defRPr/>
            </a:pPr>
            <a:endParaRPr lang="de-DE" dirty="0"/>
          </a:p>
          <a:p>
            <a:pPr marL="342900" lvl="1" indent="-342900">
              <a:buClr>
                <a:schemeClr val="accent6"/>
              </a:buClr>
              <a:defRPr/>
            </a:pPr>
            <a:r>
              <a:rPr lang="de-DE" dirty="0">
                <a:solidFill>
                  <a:srgbClr val="000000"/>
                </a:solidFill>
                <a:ea typeface="+mn-ea"/>
                <a:cs typeface="+mn-cs"/>
              </a:rPr>
              <a:t>Tierzahl zu Beginn des Halbjahres </a:t>
            </a:r>
            <a:r>
              <a:rPr lang="de-DE" dirty="0" smtClean="0">
                <a:solidFill>
                  <a:srgbClr val="000000"/>
                </a:solidFill>
                <a:ea typeface="+mn-ea"/>
                <a:cs typeface="+mn-cs"/>
              </a:rPr>
              <a:t>(</a:t>
            </a:r>
            <a:r>
              <a:rPr lang="de-DE" dirty="0">
                <a:solidFill>
                  <a:srgbClr val="000000"/>
                </a:solidFill>
              </a:rPr>
              <a:t>1. Januar oder 1. Juli</a:t>
            </a:r>
            <a:r>
              <a:rPr lang="de-DE" dirty="0" smtClean="0">
                <a:solidFill>
                  <a:srgbClr val="000000"/>
                </a:solidFill>
                <a:ea typeface="+mn-ea"/>
                <a:cs typeface="+mn-cs"/>
              </a:rPr>
              <a:t>)</a:t>
            </a:r>
            <a:endParaRPr lang="de-DE" dirty="0">
              <a:solidFill>
                <a:srgbClr val="000000"/>
              </a:solidFill>
              <a:ea typeface="+mn-ea"/>
              <a:cs typeface="+mn-cs"/>
            </a:endParaRPr>
          </a:p>
          <a:p>
            <a:pPr marL="342900" lvl="1" indent="-342900">
              <a:buClr>
                <a:schemeClr val="accent6"/>
              </a:buClr>
              <a:defRPr/>
            </a:pPr>
            <a:endParaRPr lang="de-DE" dirty="0">
              <a:solidFill>
                <a:srgbClr val="000000"/>
              </a:solidFill>
              <a:ea typeface="+mn-ea"/>
              <a:cs typeface="+mn-cs"/>
            </a:endParaRPr>
          </a:p>
          <a:p>
            <a:pPr marL="342900" lvl="1" indent="-342900">
              <a:buClr>
                <a:schemeClr val="accent6"/>
              </a:buClr>
              <a:defRPr/>
            </a:pPr>
            <a:r>
              <a:rPr lang="de-DE" dirty="0">
                <a:solidFill>
                  <a:srgbClr val="000000"/>
                </a:solidFill>
                <a:ea typeface="+mn-ea"/>
                <a:cs typeface="+mn-cs"/>
              </a:rPr>
              <a:t>Tierbewegungen</a:t>
            </a:r>
          </a:p>
          <a:p>
            <a:pPr marL="720725" lvl="1" indent="-360363">
              <a:buClr>
                <a:schemeClr val="accent6"/>
              </a:buClr>
              <a:defRPr/>
            </a:pPr>
            <a:r>
              <a:rPr lang="de-DE" dirty="0">
                <a:solidFill>
                  <a:srgbClr val="000000"/>
                </a:solidFill>
                <a:ea typeface="+mn-ea"/>
                <a:cs typeface="+mn-cs"/>
              </a:rPr>
              <a:t>jeder Zugang mit Zahl und Datum (z.B. Zukauf, Geburt)</a:t>
            </a:r>
          </a:p>
          <a:p>
            <a:pPr marL="720725" lvl="1" indent="-360363">
              <a:buClr>
                <a:schemeClr val="accent6"/>
              </a:buClr>
              <a:defRPr/>
            </a:pPr>
            <a:r>
              <a:rPr lang="de-DE" dirty="0">
                <a:solidFill>
                  <a:srgbClr val="000000"/>
                </a:solidFill>
                <a:ea typeface="+mn-ea"/>
                <a:cs typeface="+mn-cs"/>
              </a:rPr>
              <a:t>jeder Abgang mit Zahl und Datum (z.B. Verkauf, Schlachtung, Tod) </a:t>
            </a:r>
          </a:p>
          <a:p>
            <a:pPr marL="180975" lvl="1" indent="0" eaLnBrk="1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de-DE" dirty="0"/>
          </a:p>
          <a:p>
            <a:pPr marL="180975" lvl="1" indent="0" eaLnBrk="1" hangingPunct="1">
              <a:spcAft>
                <a:spcPts val="1000"/>
              </a:spcAft>
              <a:buFont typeface="Wingdings" pitchFamily="2" charset="2"/>
              <a:buNone/>
              <a:defRPr/>
            </a:pPr>
            <a:endParaRPr lang="de-DE" dirty="0"/>
          </a:p>
          <a:p>
            <a:pPr>
              <a:defRPr/>
            </a:pPr>
            <a:endParaRPr lang="de-DE" dirty="0"/>
          </a:p>
        </p:txBody>
      </p:sp>
      <p:sp>
        <p:nvSpPr>
          <p:cNvPr id="6148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ctr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e-DE" altLang="de-DE" smtClean="0">
                <a:solidFill>
                  <a:schemeClr val="tx2"/>
                </a:solidFill>
              </a:rPr>
              <a:t>Das neue Arzneimittelgesetz; Informationen für Tierhalter</a:t>
            </a:r>
          </a:p>
        </p:txBody>
      </p:sp>
      <p:sp>
        <p:nvSpPr>
          <p:cNvPr id="7" name="Rechteck 6"/>
          <p:cNvSpPr/>
          <p:nvPr/>
        </p:nvSpPr>
        <p:spPr bwMode="auto">
          <a:xfrm>
            <a:off x="684213" y="5295900"/>
            <a:ext cx="7127875" cy="551447"/>
          </a:xfrm>
          <a:prstGeom prst="rect">
            <a:avLst/>
          </a:prstGeom>
          <a:solidFill>
            <a:srgbClr val="0086BC">
              <a:alpha val="60000"/>
            </a:srgbClr>
          </a:solidFill>
          <a:ln w="9525" cap="flat" cmpd="sng" algn="ctr">
            <a:solidFill>
              <a:srgbClr val="0086BC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72000" tIns="0" rIns="72000" bIns="0" anchor="ctr"/>
          <a:lstStyle/>
          <a:p>
            <a:pPr algn="ctr" defTabSz="822325" eaLnBrk="0" hangingPunct="0">
              <a:defRPr/>
            </a:pPr>
            <a:r>
              <a:rPr lang="de-DE" b="1" dirty="0">
                <a:solidFill>
                  <a:schemeClr val="accent2">
                    <a:lumMod val="75000"/>
                  </a:schemeClr>
                </a:solidFill>
              </a:rPr>
              <a:t>Tierbewegungsmeldung bis 14 Tage nach Ablauf des Halbjahres</a:t>
            </a:r>
          </a:p>
          <a:p>
            <a:pPr algn="ctr" defTabSz="822325" eaLnBrk="0" hangingPunct="0">
              <a:defRPr/>
            </a:pPr>
            <a:r>
              <a:rPr lang="de-DE" b="1" dirty="0">
                <a:solidFill>
                  <a:schemeClr val="accent2">
                    <a:lumMod val="75000"/>
                  </a:schemeClr>
                </a:solidFill>
              </a:rPr>
              <a:t>(jeweils 14. Januar/ Juli)   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592CE1B-30C9-4889-BB3A-07BF307AF618}" type="slidenum">
              <a:rPr lang="en-US" altLang="de-DE" smtClean="0"/>
              <a:pPr>
                <a:defRPr/>
              </a:pPr>
              <a:t>15</a:t>
            </a:fld>
            <a:endParaRPr lang="en-US" alt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Screenshot HIT Datenbank</a:t>
            </a:r>
            <a:br>
              <a:rPr lang="de-DE" dirty="0" smtClean="0"/>
            </a:br>
            <a:r>
              <a:rPr lang="de-DE" dirty="0" smtClean="0"/>
              <a:t>Eingabe </a:t>
            </a:r>
            <a:r>
              <a:rPr lang="de-DE" altLang="de-DE" dirty="0"/>
              <a:t>Tierbestand /Bestandsveränderungen</a:t>
            </a:r>
            <a:r>
              <a:rPr lang="de-DE" dirty="0"/>
              <a:t> 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 smtClean="0">
                <a:solidFill>
                  <a:srgbClr val="0077B2"/>
                </a:solidFill>
              </a:rPr>
              <a:t>Das neue Arzneimittelgesetz; Informationen für Tierhalter</a:t>
            </a:r>
            <a:endParaRPr lang="de-DE" altLang="de-DE">
              <a:solidFill>
                <a:srgbClr val="0077B2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592CE1B-30C9-4889-BB3A-07BF307AF618}" type="slidenum">
              <a:rPr lang="en-US" altLang="de-DE" smtClean="0"/>
              <a:pPr>
                <a:defRPr/>
              </a:pPr>
              <a:t>16</a:t>
            </a:fld>
            <a:endParaRPr lang="en-US" altLang="de-DE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64" r="45317" b="69368"/>
          <a:stretch/>
        </p:blipFill>
        <p:spPr bwMode="auto">
          <a:xfrm>
            <a:off x="293431" y="1746176"/>
            <a:ext cx="8511384" cy="1553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413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mtClean="0"/>
              <a:t>§ 58b:Tierbewegungsmeldung Umsetzung</a:t>
            </a:r>
          </a:p>
        </p:txBody>
      </p:sp>
      <p:sp>
        <p:nvSpPr>
          <p:cNvPr id="23555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Clr>
                <a:schemeClr val="accent6"/>
              </a:buClr>
              <a:defRPr/>
            </a:pPr>
            <a:r>
              <a:rPr lang="de-DE" altLang="de-DE" dirty="0">
                <a:solidFill>
                  <a:srgbClr val="000000"/>
                </a:solidFill>
                <a:ea typeface="+mn-ea"/>
                <a:cs typeface="+mn-cs"/>
              </a:rPr>
              <a:t>Eingabe Tierbewegungen in HIT (Menü „Eingabe Tierbestand /Bestandsveränderungen H</a:t>
            </a:r>
            <a:r>
              <a:rPr lang="de-DE" altLang="de-DE" dirty="0" smtClean="0">
                <a:solidFill>
                  <a:srgbClr val="000000"/>
                </a:solidFill>
                <a:ea typeface="+mn-ea"/>
                <a:cs typeface="+mn-cs"/>
              </a:rPr>
              <a:t>albjahresbestand</a:t>
            </a:r>
            <a:r>
              <a:rPr lang="de-DE" altLang="de-DE" dirty="0">
                <a:solidFill>
                  <a:srgbClr val="000000"/>
                </a:solidFill>
                <a:ea typeface="+mn-ea"/>
                <a:cs typeface="+mn-cs"/>
              </a:rPr>
              <a:t>“)</a:t>
            </a:r>
          </a:p>
          <a:p>
            <a:pPr marL="342900" lvl="1" indent="-342900">
              <a:buClr>
                <a:schemeClr val="accent6"/>
              </a:buClr>
              <a:defRPr/>
            </a:pPr>
            <a:r>
              <a:rPr lang="de-DE" altLang="de-DE" dirty="0">
                <a:solidFill>
                  <a:srgbClr val="000000"/>
                </a:solidFill>
                <a:ea typeface="+mn-ea"/>
                <a:cs typeface="+mn-cs"/>
              </a:rPr>
              <a:t>Erfassung des Stichtagsbestandes (Bestand zu Beginn des Kalenderhalbjahres </a:t>
            </a:r>
            <a:r>
              <a:rPr lang="de-DE" altLang="de-DE" dirty="0">
                <a:solidFill>
                  <a:srgbClr val="000000"/>
                </a:solidFill>
              </a:rPr>
              <a:t>1.Januar oder 1. </a:t>
            </a:r>
            <a:r>
              <a:rPr lang="de-DE" altLang="de-DE" dirty="0" smtClean="0">
                <a:solidFill>
                  <a:srgbClr val="000000"/>
                </a:solidFill>
              </a:rPr>
              <a:t>Juli)</a:t>
            </a:r>
            <a:endParaRPr lang="de-DE" altLang="de-DE" dirty="0">
              <a:solidFill>
                <a:srgbClr val="000000"/>
              </a:solidFill>
              <a:ea typeface="+mn-ea"/>
              <a:cs typeface="+mn-cs"/>
            </a:endParaRPr>
          </a:p>
          <a:p>
            <a:pPr marL="342900" lvl="1" indent="-342900">
              <a:buClr>
                <a:schemeClr val="accent6"/>
              </a:buClr>
              <a:defRPr/>
            </a:pPr>
            <a:r>
              <a:rPr lang="de-DE" altLang="de-DE" dirty="0">
                <a:solidFill>
                  <a:srgbClr val="000000"/>
                </a:solidFill>
                <a:ea typeface="+mn-ea"/>
                <a:cs typeface="+mn-cs"/>
              </a:rPr>
              <a:t>Erfassung der Zahl der Zu- und Abgängen mit dem jeweiligen Datum</a:t>
            </a:r>
          </a:p>
          <a:p>
            <a:endParaRPr lang="de-DE" altLang="de-DE" dirty="0" smtClean="0"/>
          </a:p>
        </p:txBody>
      </p:sp>
      <p:sp>
        <p:nvSpPr>
          <p:cNvPr id="17412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ctr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e-DE" altLang="de-DE" smtClean="0">
                <a:solidFill>
                  <a:srgbClr val="0077B2"/>
                </a:solidFill>
              </a:rPr>
              <a:t>Das neue Arzneimittelgesetz; Informationen für Tierhalter</a:t>
            </a:r>
          </a:p>
        </p:txBody>
      </p:sp>
      <p:sp>
        <p:nvSpPr>
          <p:cNvPr id="7" name="Rechteck 6"/>
          <p:cNvSpPr/>
          <p:nvPr/>
        </p:nvSpPr>
        <p:spPr bwMode="auto">
          <a:xfrm>
            <a:off x="611188" y="5508624"/>
            <a:ext cx="7345362" cy="543259"/>
          </a:xfrm>
          <a:prstGeom prst="rect">
            <a:avLst/>
          </a:prstGeom>
          <a:solidFill>
            <a:srgbClr val="0086BC">
              <a:alpha val="60000"/>
            </a:srgbClr>
          </a:solidFill>
          <a:ln w="9525" cap="flat" cmpd="sng" algn="ctr">
            <a:solidFill>
              <a:srgbClr val="0086BC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72000" tIns="0" rIns="72000" bIns="0" anchor="ctr"/>
          <a:lstStyle/>
          <a:p>
            <a:pPr algn="ctr" defTabSz="822325" eaLnBrk="0" hangingPunct="0">
              <a:defRPr/>
            </a:pPr>
            <a:r>
              <a:rPr lang="de-DE" b="1" dirty="0">
                <a:solidFill>
                  <a:schemeClr val="accent2">
                    <a:lumMod val="75000"/>
                  </a:schemeClr>
                </a:solidFill>
              </a:rPr>
              <a:t>Tierbewegungsmeldung bis 14 Tage nach Ablauf des Halbjahres</a:t>
            </a:r>
          </a:p>
          <a:p>
            <a:pPr algn="ctr" defTabSz="822325" eaLnBrk="0" hangingPunct="0">
              <a:defRPr/>
            </a:pPr>
            <a:r>
              <a:rPr lang="de-DE" b="1" dirty="0">
                <a:solidFill>
                  <a:schemeClr val="accent2">
                    <a:lumMod val="75000"/>
                  </a:schemeClr>
                </a:solidFill>
              </a:rPr>
              <a:t>(jeweils 14. Januar/ Juli)   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592CE1B-30C9-4889-BB3A-07BF307AF618}" type="slidenum">
              <a:rPr lang="en-US" altLang="de-DE" smtClean="0"/>
              <a:pPr>
                <a:defRPr/>
              </a:pPr>
              <a:t>17</a:t>
            </a:fld>
            <a:endParaRPr lang="en-US" alt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mtClean="0"/>
              <a:t>§ 58b:Tierbewegungsmeldung Umsetzung</a:t>
            </a:r>
          </a:p>
        </p:txBody>
      </p:sp>
      <p:sp>
        <p:nvSpPr>
          <p:cNvPr id="23555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altLang="de-DE" dirty="0" smtClean="0"/>
          </a:p>
        </p:txBody>
      </p:sp>
      <p:sp>
        <p:nvSpPr>
          <p:cNvPr id="17412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ctr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e-DE" altLang="de-DE" smtClean="0">
                <a:solidFill>
                  <a:srgbClr val="0077B2"/>
                </a:solidFill>
              </a:rPr>
              <a:t>Das neue Arzneimittelgesetz; Informationen für Tierhalter</a:t>
            </a:r>
          </a:p>
        </p:txBody>
      </p:sp>
      <p:sp>
        <p:nvSpPr>
          <p:cNvPr id="7" name="Rechteck 6"/>
          <p:cNvSpPr/>
          <p:nvPr/>
        </p:nvSpPr>
        <p:spPr bwMode="auto">
          <a:xfrm>
            <a:off x="611188" y="5508625"/>
            <a:ext cx="7345362" cy="639512"/>
          </a:xfrm>
          <a:prstGeom prst="rect">
            <a:avLst/>
          </a:prstGeom>
          <a:solidFill>
            <a:srgbClr val="0086BC">
              <a:alpha val="60000"/>
            </a:srgbClr>
          </a:solidFill>
          <a:ln w="9525" cap="flat" cmpd="sng" algn="ctr">
            <a:solidFill>
              <a:srgbClr val="0086BC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72000" tIns="0" rIns="72000" bIns="0" anchor="ctr"/>
          <a:lstStyle/>
          <a:p>
            <a:pPr algn="ctr" defTabSz="822325" eaLnBrk="0" hangingPunct="0">
              <a:defRPr/>
            </a:pPr>
            <a:r>
              <a:rPr lang="de-DE" b="1" dirty="0">
                <a:solidFill>
                  <a:schemeClr val="accent2">
                    <a:lumMod val="75000"/>
                  </a:schemeClr>
                </a:solidFill>
              </a:rPr>
              <a:t>Tierbewegungsmeldung bis 14 Tage nach Ablauf des Halbjahres</a:t>
            </a:r>
          </a:p>
          <a:p>
            <a:pPr algn="ctr" defTabSz="822325" eaLnBrk="0" hangingPunct="0">
              <a:defRPr/>
            </a:pPr>
            <a:r>
              <a:rPr lang="de-DE" b="1" dirty="0">
                <a:solidFill>
                  <a:schemeClr val="accent2">
                    <a:lumMod val="75000"/>
                  </a:schemeClr>
                </a:solidFill>
              </a:rPr>
              <a:t>(jeweils 14. Januar/ Juli)   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592CE1B-30C9-4889-BB3A-07BF307AF618}" type="slidenum">
              <a:rPr lang="en-US" altLang="de-DE" smtClean="0"/>
              <a:pPr>
                <a:defRPr/>
              </a:pPr>
              <a:t>18</a:t>
            </a:fld>
            <a:endParaRPr lang="en-US" altLang="de-DE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76" t="35559" r="14142" b="27977"/>
          <a:stretch/>
        </p:blipFill>
        <p:spPr bwMode="auto">
          <a:xfrm>
            <a:off x="481257" y="1562140"/>
            <a:ext cx="7574771" cy="3803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1089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 smtClean="0"/>
              <a:t>§ 58b:Tierbewegungsmeldung Umsetzung – speziell für Rinderhalter</a:t>
            </a:r>
          </a:p>
        </p:txBody>
      </p:sp>
      <p:sp>
        <p:nvSpPr>
          <p:cNvPr id="17412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ctr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e-DE" altLang="de-DE" smtClean="0">
                <a:solidFill>
                  <a:srgbClr val="0077B2"/>
                </a:solidFill>
              </a:rPr>
              <a:t>Das neue Arzneimittelgesetz; Informationen für Tierhalter</a:t>
            </a:r>
          </a:p>
        </p:txBody>
      </p:sp>
      <p:sp>
        <p:nvSpPr>
          <p:cNvPr id="7" name="Rechteck 6"/>
          <p:cNvSpPr/>
          <p:nvPr/>
        </p:nvSpPr>
        <p:spPr bwMode="auto">
          <a:xfrm>
            <a:off x="611188" y="5508624"/>
            <a:ext cx="7345362" cy="639513"/>
          </a:xfrm>
          <a:prstGeom prst="rect">
            <a:avLst/>
          </a:prstGeom>
          <a:solidFill>
            <a:srgbClr val="0086BC">
              <a:alpha val="60000"/>
            </a:srgbClr>
          </a:solidFill>
          <a:ln w="9525" cap="flat" cmpd="sng" algn="ctr">
            <a:solidFill>
              <a:srgbClr val="0086BC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72000" tIns="0" rIns="72000" bIns="0" anchor="ctr"/>
          <a:lstStyle/>
          <a:p>
            <a:pPr algn="ctr" defTabSz="822325" eaLnBrk="0" hangingPunct="0">
              <a:defRPr/>
            </a:pPr>
            <a:r>
              <a:rPr lang="de-DE" b="1" dirty="0">
                <a:solidFill>
                  <a:schemeClr val="accent2">
                    <a:lumMod val="75000"/>
                  </a:schemeClr>
                </a:solidFill>
              </a:rPr>
              <a:t>Tierbewegungsmeldung bis 14 Tage nach Ablauf des Halbjahres</a:t>
            </a:r>
          </a:p>
          <a:p>
            <a:pPr algn="ctr" defTabSz="822325" eaLnBrk="0" hangingPunct="0">
              <a:defRPr/>
            </a:pPr>
            <a:r>
              <a:rPr lang="de-DE" b="1" dirty="0">
                <a:solidFill>
                  <a:schemeClr val="accent2">
                    <a:lumMod val="75000"/>
                  </a:schemeClr>
                </a:solidFill>
              </a:rPr>
              <a:t>(jeweils 14. Januar/ Juli)   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592CE1B-30C9-4889-BB3A-07BF307AF618}" type="slidenum">
              <a:rPr lang="en-US" altLang="de-DE" smtClean="0"/>
              <a:pPr>
                <a:defRPr/>
              </a:pPr>
              <a:t>19</a:t>
            </a:fld>
            <a:endParaRPr lang="en-US" altLang="de-DE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" t="8333" r="37128" b="46395"/>
          <a:stretch/>
        </p:blipFill>
        <p:spPr bwMode="auto">
          <a:xfrm>
            <a:off x="323851" y="1507195"/>
            <a:ext cx="7753350" cy="3522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2795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mtClean="0"/>
              <a:t>Antibiotikaresistenzen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Clr>
                <a:schemeClr val="accent6"/>
              </a:buClr>
              <a:buFont typeface="Wingdings" panose="05000000000000000000" pitchFamily="2" charset="2"/>
              <a:buChar char="§"/>
              <a:defRPr/>
            </a:pPr>
            <a:r>
              <a:rPr lang="de-DE" b="0" dirty="0"/>
              <a:t>Antibiotika wirken, indem sie Bakterien abtöten oder schwächen, so dass sie sich nicht mehr vermehren.</a:t>
            </a:r>
          </a:p>
          <a:p>
            <a:pPr marL="342900" indent="-342900">
              <a:buClr>
                <a:schemeClr val="accent6"/>
              </a:buClr>
              <a:buFont typeface="Wingdings" panose="05000000000000000000" pitchFamily="2" charset="2"/>
              <a:buChar char="§"/>
              <a:defRPr/>
            </a:pPr>
            <a:endParaRPr lang="de-DE" b="0" dirty="0"/>
          </a:p>
          <a:p>
            <a:pPr marL="342900" indent="-342900">
              <a:buClr>
                <a:schemeClr val="accent6"/>
              </a:buClr>
              <a:buFont typeface="Wingdings" panose="05000000000000000000" pitchFamily="2" charset="2"/>
              <a:buChar char="§"/>
              <a:defRPr/>
            </a:pPr>
            <a:r>
              <a:rPr lang="de-DE" b="0" dirty="0"/>
              <a:t>Bei Antibiotikaeinsatz sterben empfindliche Bakterien ab, resistente Bakterien können überleben und sich weiter vermehren.</a:t>
            </a:r>
          </a:p>
          <a:p>
            <a:pPr marL="342900" indent="-342900">
              <a:buClr>
                <a:schemeClr val="accent6"/>
              </a:buClr>
              <a:buFont typeface="Wingdings" panose="05000000000000000000" pitchFamily="2" charset="2"/>
              <a:buChar char="§"/>
              <a:defRPr/>
            </a:pPr>
            <a:endParaRPr lang="de-DE" b="0" dirty="0"/>
          </a:p>
          <a:p>
            <a:pPr marL="342900" indent="-342900">
              <a:buClr>
                <a:schemeClr val="accent6"/>
              </a:buClr>
              <a:buFont typeface="Wingdings" panose="05000000000000000000" pitchFamily="2" charset="2"/>
              <a:buChar char="§"/>
              <a:defRPr/>
            </a:pPr>
            <a:r>
              <a:rPr lang="de-DE" b="0" dirty="0"/>
              <a:t>Dadurch sinkt der Anteil der empfindlichen Bakterien, während der Anteil der resistenten Bakterien steigt. </a:t>
            </a:r>
          </a:p>
          <a:p>
            <a:pPr marL="342900" indent="-342900">
              <a:buClr>
                <a:schemeClr val="accent6"/>
              </a:buClr>
              <a:buFont typeface="Wingdings" panose="05000000000000000000" pitchFamily="2" charset="2"/>
              <a:buChar char="§"/>
              <a:defRPr/>
            </a:pPr>
            <a:endParaRPr lang="de-DE" b="0" dirty="0"/>
          </a:p>
          <a:p>
            <a:pPr marL="342900" indent="-342900">
              <a:buClr>
                <a:schemeClr val="accent6"/>
              </a:buClr>
              <a:buFont typeface="Wingdings" panose="05000000000000000000" pitchFamily="2" charset="2"/>
              <a:buChar char="§"/>
              <a:defRPr/>
            </a:pPr>
            <a:r>
              <a:rPr lang="de-DE" b="0" dirty="0"/>
              <a:t>Multiresistente Bakterien sind gegen mehrere Antibiotika resistent.</a:t>
            </a:r>
          </a:p>
          <a:p>
            <a:pPr marL="342900" indent="-342900">
              <a:buClr>
                <a:schemeClr val="accent6"/>
              </a:buClr>
              <a:buFont typeface="Wingdings" panose="05000000000000000000" pitchFamily="2" charset="2"/>
              <a:buChar char="§"/>
              <a:defRPr/>
            </a:pPr>
            <a:endParaRPr lang="de-DE" b="0" dirty="0"/>
          </a:p>
          <a:p>
            <a:pPr marL="342900" indent="-342900">
              <a:buClr>
                <a:schemeClr val="accent6"/>
              </a:buClr>
              <a:buFont typeface="Wingdings" panose="05000000000000000000" pitchFamily="2" charset="2"/>
              <a:buChar char="§"/>
              <a:defRPr/>
            </a:pPr>
            <a:r>
              <a:rPr lang="de-DE" b="0" dirty="0"/>
              <a:t>Resistenzeigenschaften können zwischen Bakterien übertragen werden.</a:t>
            </a:r>
          </a:p>
          <a:p>
            <a:pPr marL="342900" indent="-342900">
              <a:buClr>
                <a:schemeClr val="accent6"/>
              </a:buClr>
              <a:buFont typeface="Wingdings" panose="05000000000000000000" pitchFamily="2" charset="2"/>
              <a:buChar char="§"/>
              <a:defRPr/>
            </a:pPr>
            <a:endParaRPr lang="de-DE" b="0" dirty="0"/>
          </a:p>
          <a:p>
            <a:pPr>
              <a:buClr>
                <a:schemeClr val="accent6"/>
              </a:buClr>
              <a:defRPr/>
            </a:pPr>
            <a:endParaRPr lang="de-DE" b="0" dirty="0"/>
          </a:p>
          <a:p>
            <a:pPr>
              <a:defRPr/>
            </a:pPr>
            <a:endParaRPr lang="de-DE" b="0" dirty="0" smtClean="0"/>
          </a:p>
          <a:p>
            <a:pPr lvl="1" eaLnBrk="1" hangingPunct="1">
              <a:defRPr/>
            </a:pPr>
            <a:endParaRPr lang="de-DE" altLang="de-DE" dirty="0"/>
          </a:p>
          <a:p>
            <a:pPr>
              <a:defRPr/>
            </a:pP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 smtClean="0"/>
              <a:t>Das neue Arzneimittelgesetz; Informationen für Tierhalter</a:t>
            </a:r>
            <a:endParaRPr lang="de-DE" altLang="de-DE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F9C0EC7-F777-4E05-8677-630267C0CD0C}" type="slidenum">
              <a:rPr lang="en-US" altLang="de-DE" smtClean="0"/>
              <a:pPr>
                <a:defRPr/>
              </a:pPr>
              <a:t>2</a:t>
            </a:fld>
            <a:endParaRPr lang="en-US" alt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 smtClean="0"/>
              <a:t>§ 58b:Tierbewegungsmeldung Umsetzung – speziell für Rinderhalter</a:t>
            </a:r>
          </a:p>
        </p:txBody>
      </p:sp>
      <p:sp>
        <p:nvSpPr>
          <p:cNvPr id="17412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ctr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e-DE" altLang="de-DE" smtClean="0">
                <a:solidFill>
                  <a:srgbClr val="0077B2"/>
                </a:solidFill>
              </a:rPr>
              <a:t>Das neue Arzneimittelgesetz; Informationen für Tierhalter</a:t>
            </a:r>
          </a:p>
        </p:txBody>
      </p:sp>
      <p:sp>
        <p:nvSpPr>
          <p:cNvPr id="7" name="Rechteck 6"/>
          <p:cNvSpPr/>
          <p:nvPr/>
        </p:nvSpPr>
        <p:spPr bwMode="auto">
          <a:xfrm>
            <a:off x="611188" y="5508624"/>
            <a:ext cx="7345362" cy="651543"/>
          </a:xfrm>
          <a:prstGeom prst="rect">
            <a:avLst/>
          </a:prstGeom>
          <a:solidFill>
            <a:srgbClr val="0086BC">
              <a:alpha val="60000"/>
            </a:srgbClr>
          </a:solidFill>
          <a:ln w="9525" cap="flat" cmpd="sng" algn="ctr">
            <a:solidFill>
              <a:srgbClr val="0086BC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72000" tIns="0" rIns="72000" bIns="0" anchor="ctr"/>
          <a:lstStyle/>
          <a:p>
            <a:pPr algn="ctr" defTabSz="822325" eaLnBrk="0" hangingPunct="0">
              <a:defRPr/>
            </a:pPr>
            <a:r>
              <a:rPr lang="de-DE" b="1" dirty="0">
                <a:solidFill>
                  <a:schemeClr val="accent2">
                    <a:lumMod val="75000"/>
                  </a:schemeClr>
                </a:solidFill>
              </a:rPr>
              <a:t>Tierbewegungsmeldung bis 14 Tage nach Ablauf des Halbjahres</a:t>
            </a:r>
          </a:p>
          <a:p>
            <a:pPr algn="ctr" defTabSz="822325" eaLnBrk="0" hangingPunct="0">
              <a:defRPr/>
            </a:pPr>
            <a:r>
              <a:rPr lang="de-DE" b="1" dirty="0">
                <a:solidFill>
                  <a:schemeClr val="accent2">
                    <a:lumMod val="75000"/>
                  </a:schemeClr>
                </a:solidFill>
              </a:rPr>
              <a:t>(jeweils 14. Januar/ Juli)   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592CE1B-30C9-4889-BB3A-07BF307AF618}" type="slidenum">
              <a:rPr lang="en-US" altLang="de-DE" smtClean="0"/>
              <a:pPr>
                <a:defRPr/>
              </a:pPr>
              <a:t>20</a:t>
            </a:fld>
            <a:endParaRPr lang="en-US" altLang="de-DE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69" r="59803" b="24110"/>
          <a:stretch/>
        </p:blipFill>
        <p:spPr bwMode="auto">
          <a:xfrm>
            <a:off x="564187" y="1415149"/>
            <a:ext cx="3947655" cy="4071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" t="16843" r="47161" b="56546"/>
          <a:stretch/>
        </p:blipFill>
        <p:spPr bwMode="auto">
          <a:xfrm>
            <a:off x="4627709" y="1457749"/>
            <a:ext cx="4371237" cy="1393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Gerade Verbindung mit Pfeil 3"/>
          <p:cNvCxnSpPr/>
          <p:nvPr/>
        </p:nvCxnSpPr>
        <p:spPr bwMode="auto">
          <a:xfrm flipH="1">
            <a:off x="1404254" y="1524000"/>
            <a:ext cx="468087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684212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mtClean="0"/>
              <a:t>§ 58b: Antibiotikaanwendungsmeldung</a:t>
            </a:r>
            <a:br>
              <a:rPr lang="de-DE" altLang="de-DE" smtClean="0"/>
            </a:br>
            <a:endParaRPr lang="de-DE" altLang="de-DE" smtClean="0"/>
          </a:p>
        </p:txBody>
      </p:sp>
      <p:sp>
        <p:nvSpPr>
          <p:cNvPr id="8195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de-DE" altLang="de-DE" b="0" dirty="0" smtClean="0"/>
              <a:t>Tierhalter meldet </a:t>
            </a:r>
            <a:r>
              <a:rPr lang="de-DE" altLang="de-DE" b="0" u="sng" dirty="0" smtClean="0"/>
              <a:t>für jede Behandlung mit Antibiotika </a:t>
            </a:r>
            <a:r>
              <a:rPr lang="de-DE" altLang="de-DE" b="0" dirty="0" smtClean="0"/>
              <a:t>und getrennt für jede Registriernummer</a:t>
            </a:r>
          </a:p>
          <a:p>
            <a:pPr marL="342900" lvl="1" indent="-342900">
              <a:buClr>
                <a:schemeClr val="accent6"/>
              </a:buClr>
              <a:defRPr/>
            </a:pPr>
            <a:r>
              <a:rPr lang="de-DE" altLang="de-DE" dirty="0">
                <a:solidFill>
                  <a:srgbClr val="000000"/>
                </a:solidFill>
                <a:ea typeface="+mn-ea"/>
                <a:cs typeface="+mn-cs"/>
              </a:rPr>
              <a:t>Bezeichnung des Arzneimittels</a:t>
            </a:r>
          </a:p>
          <a:p>
            <a:pPr marL="342900" lvl="1" indent="-342900">
              <a:buClr>
                <a:schemeClr val="accent6"/>
              </a:buClr>
              <a:defRPr/>
            </a:pPr>
            <a:r>
              <a:rPr lang="de-DE" altLang="de-DE" dirty="0">
                <a:solidFill>
                  <a:srgbClr val="000000"/>
                </a:solidFill>
                <a:ea typeface="+mn-ea"/>
                <a:cs typeface="+mn-cs"/>
              </a:rPr>
              <a:t>Menge des insgesamt angewandten Arzneimittels </a:t>
            </a:r>
          </a:p>
          <a:p>
            <a:pPr marL="342900" lvl="1" indent="-342900">
              <a:buClr>
                <a:schemeClr val="accent6"/>
              </a:buClr>
              <a:defRPr/>
            </a:pPr>
            <a:r>
              <a:rPr lang="de-DE" altLang="de-DE" dirty="0">
                <a:solidFill>
                  <a:srgbClr val="000000"/>
                </a:solidFill>
                <a:ea typeface="+mn-ea"/>
                <a:cs typeface="+mn-cs"/>
              </a:rPr>
              <a:t>Nutzungsart und Anzahl der behandelten Tiere</a:t>
            </a:r>
          </a:p>
          <a:p>
            <a:pPr marL="342900" lvl="1" indent="-342900">
              <a:buClr>
                <a:schemeClr val="accent6"/>
              </a:buClr>
              <a:defRPr/>
            </a:pPr>
            <a:r>
              <a:rPr lang="de-DE" altLang="de-DE" dirty="0">
                <a:solidFill>
                  <a:srgbClr val="000000"/>
                </a:solidFill>
                <a:ea typeface="+mn-ea"/>
                <a:cs typeface="+mn-cs"/>
              </a:rPr>
              <a:t>Anzahl der </a:t>
            </a:r>
            <a:r>
              <a:rPr lang="de-DE" altLang="de-DE" dirty="0" smtClean="0">
                <a:solidFill>
                  <a:srgbClr val="000000"/>
                </a:solidFill>
                <a:ea typeface="+mn-ea"/>
                <a:cs typeface="+mn-cs"/>
              </a:rPr>
              <a:t>Wirkungstage</a:t>
            </a:r>
            <a:endParaRPr lang="de-DE" altLang="de-DE" dirty="0">
              <a:solidFill>
                <a:srgbClr val="000000"/>
              </a:solidFill>
              <a:ea typeface="+mn-ea"/>
              <a:cs typeface="+mn-cs"/>
            </a:endParaRPr>
          </a:p>
          <a:p>
            <a:pPr lvl="0"/>
            <a:r>
              <a:rPr lang="de-DE" b="0" dirty="0" smtClean="0"/>
              <a:t>Es ist unerheblich, </a:t>
            </a:r>
            <a:r>
              <a:rPr lang="de-DE" b="0" dirty="0"/>
              <a:t>welche Person (Tierhalter oder Tierarzt) die Behandlung durchgeführt hat.</a:t>
            </a:r>
            <a:r>
              <a:rPr lang="de-DE" sz="1200" b="0" dirty="0"/>
              <a:t> </a:t>
            </a:r>
            <a:endParaRPr lang="de-DE" sz="1200" b="0" dirty="0" smtClean="0"/>
          </a:p>
          <a:p>
            <a:pPr lvl="0"/>
            <a:endParaRPr lang="de-DE" altLang="de-DE" b="0" dirty="0" smtClean="0"/>
          </a:p>
          <a:p>
            <a:pPr>
              <a:defRPr/>
            </a:pPr>
            <a:r>
              <a:rPr lang="de-DE" altLang="de-DE" b="0" dirty="0" smtClean="0"/>
              <a:t>Meldung erfolgt spätestens 14 Tage nach Ende des Halbjahres (jeweils 14. Januar und 14. Juli)</a:t>
            </a:r>
          </a:p>
          <a:p>
            <a:pPr>
              <a:defRPr/>
            </a:pPr>
            <a:endParaRPr lang="de-DE" altLang="de-DE" dirty="0" smtClean="0"/>
          </a:p>
        </p:txBody>
      </p:sp>
      <p:sp>
        <p:nvSpPr>
          <p:cNvPr id="7172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ctr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e-DE" altLang="de-DE" smtClean="0">
                <a:solidFill>
                  <a:schemeClr val="tx2"/>
                </a:solidFill>
              </a:rPr>
              <a:t>Das neue Arzneimittelgesetz; Informationen für Tierhalter</a:t>
            </a:r>
          </a:p>
        </p:txBody>
      </p:sp>
      <p:sp>
        <p:nvSpPr>
          <p:cNvPr id="7" name="Rechteck 6"/>
          <p:cNvSpPr/>
          <p:nvPr/>
        </p:nvSpPr>
        <p:spPr bwMode="auto">
          <a:xfrm>
            <a:off x="611188" y="5451930"/>
            <a:ext cx="7345362" cy="606258"/>
          </a:xfrm>
          <a:prstGeom prst="rect">
            <a:avLst/>
          </a:prstGeom>
          <a:solidFill>
            <a:srgbClr val="0086BC">
              <a:alpha val="60000"/>
            </a:srgbClr>
          </a:solidFill>
          <a:ln w="9525" cap="flat" cmpd="sng" algn="ctr">
            <a:solidFill>
              <a:srgbClr val="0086BC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72000" tIns="0" rIns="72000" bIns="0" anchor="ctr"/>
          <a:lstStyle/>
          <a:p>
            <a:pPr algn="ctr" defTabSz="822325" eaLnBrk="0" hangingPunct="0">
              <a:defRPr/>
            </a:pPr>
            <a:r>
              <a:rPr lang="de-DE" altLang="de-DE" b="1" dirty="0">
                <a:solidFill>
                  <a:schemeClr val="accent2">
                    <a:lumMod val="50000"/>
                  </a:schemeClr>
                </a:solidFill>
              </a:rPr>
              <a:t>Antibiotikaanwendungsmeldung</a:t>
            </a:r>
            <a:r>
              <a:rPr lang="de-DE" altLang="de-DE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de-DE" b="1" dirty="0">
                <a:solidFill>
                  <a:schemeClr val="accent2">
                    <a:lumMod val="50000"/>
                  </a:schemeClr>
                </a:solidFill>
              </a:rPr>
              <a:t>bis 14 Tage nach Ablauf des Halbjahres   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592CE1B-30C9-4889-BB3A-07BF307AF618}" type="slidenum">
              <a:rPr lang="en-US" altLang="de-DE" smtClean="0"/>
              <a:pPr>
                <a:defRPr/>
              </a:pPr>
              <a:t>21</a:t>
            </a:fld>
            <a:endParaRPr lang="en-US" alt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Screenshot HIT Datenbank</a:t>
            </a:r>
            <a:br>
              <a:rPr lang="de-DE" dirty="0" smtClean="0"/>
            </a:br>
            <a:r>
              <a:rPr lang="de-DE" dirty="0" smtClean="0"/>
              <a:t>Eingabe Verwendung antibakteriell wirksamer Substanzen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 smtClean="0">
                <a:solidFill>
                  <a:srgbClr val="0077B2"/>
                </a:solidFill>
              </a:rPr>
              <a:t>Das neue Arzneimittelgesetz; Informationen für Tierhalter</a:t>
            </a:r>
            <a:endParaRPr lang="de-DE" altLang="de-DE">
              <a:solidFill>
                <a:srgbClr val="0077B2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592CE1B-30C9-4889-BB3A-07BF307AF618}" type="slidenum">
              <a:rPr lang="en-US" altLang="de-DE" smtClean="0"/>
              <a:pPr>
                <a:defRPr/>
              </a:pPr>
              <a:t>22</a:t>
            </a:fld>
            <a:endParaRPr lang="en-US" altLang="de-DE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" t="48986" r="39816" b="28846"/>
          <a:stretch/>
        </p:blipFill>
        <p:spPr bwMode="auto">
          <a:xfrm>
            <a:off x="450938" y="1681173"/>
            <a:ext cx="8164498" cy="1901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2405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mtClean="0"/>
              <a:t>§ 58b: Antibiotikaanwendungsmeldung Umsetzung</a:t>
            </a:r>
            <a:br>
              <a:rPr lang="de-DE" altLang="de-DE" smtClean="0"/>
            </a:br>
            <a:endParaRPr lang="de-DE" altLang="de-DE" smtClean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Clr>
                <a:schemeClr val="accent6"/>
              </a:buClr>
              <a:defRPr/>
            </a:pPr>
            <a:r>
              <a:rPr lang="de-DE" dirty="0">
                <a:solidFill>
                  <a:srgbClr val="000000"/>
                </a:solidFill>
              </a:rPr>
              <a:t>Eingabe in </a:t>
            </a:r>
            <a:r>
              <a:rPr lang="de-DE" dirty="0" smtClean="0">
                <a:solidFill>
                  <a:srgbClr val="000000"/>
                </a:solidFill>
              </a:rPr>
              <a:t>die HIT-Datenbank </a:t>
            </a:r>
            <a:r>
              <a:rPr lang="de-DE" dirty="0">
                <a:solidFill>
                  <a:srgbClr val="000000"/>
                </a:solidFill>
              </a:rPr>
              <a:t>(Menü </a:t>
            </a:r>
            <a:r>
              <a:rPr lang="de-DE" dirty="0" smtClean="0">
                <a:solidFill>
                  <a:srgbClr val="000000"/>
                </a:solidFill>
              </a:rPr>
              <a:t>„Eingabe Verwendung antibakteriell wirksamer </a:t>
            </a:r>
            <a:r>
              <a:rPr lang="de-DE" dirty="0">
                <a:solidFill>
                  <a:srgbClr val="000000"/>
                </a:solidFill>
              </a:rPr>
              <a:t>Substanzen (AMG § 58b (1) 1.-4.)“)</a:t>
            </a:r>
          </a:p>
          <a:p>
            <a:pPr marL="342900" lvl="1" indent="-342900">
              <a:buClr>
                <a:schemeClr val="accent6"/>
              </a:buClr>
              <a:defRPr/>
            </a:pPr>
            <a:r>
              <a:rPr lang="de-DE" dirty="0">
                <a:solidFill>
                  <a:srgbClr val="000000"/>
                </a:solidFill>
              </a:rPr>
              <a:t>Auswahl des Arzneimittelnamens aus einer Liste </a:t>
            </a:r>
          </a:p>
          <a:p>
            <a:pPr marL="342900" lvl="1" indent="-342900">
              <a:buClr>
                <a:schemeClr val="accent6"/>
              </a:buClr>
              <a:defRPr/>
            </a:pPr>
            <a:r>
              <a:rPr lang="de-DE" dirty="0">
                <a:solidFill>
                  <a:srgbClr val="000000"/>
                </a:solidFill>
              </a:rPr>
              <a:t>Gesamtanwendungsmenge wird automatisch berechnet.</a:t>
            </a:r>
          </a:p>
          <a:p>
            <a:pPr marL="342900" lvl="1" indent="-342900">
              <a:buClr>
                <a:schemeClr val="accent6"/>
              </a:buClr>
              <a:defRPr/>
            </a:pPr>
            <a:r>
              <a:rPr lang="de-DE" dirty="0" smtClean="0">
                <a:solidFill>
                  <a:srgbClr val="000000"/>
                </a:solidFill>
              </a:rPr>
              <a:t>Zukunft</a:t>
            </a:r>
            <a:r>
              <a:rPr lang="de-DE" dirty="0">
                <a:solidFill>
                  <a:srgbClr val="000000"/>
                </a:solidFill>
              </a:rPr>
              <a:t>: Bestandsbuch und tierärztliche Dokumentation können in HIT geführt werden, die Daten für die Meldung </a:t>
            </a:r>
            <a:r>
              <a:rPr lang="de-DE" dirty="0" smtClean="0">
                <a:solidFill>
                  <a:srgbClr val="000000"/>
                </a:solidFill>
              </a:rPr>
              <a:t>der </a:t>
            </a:r>
            <a:r>
              <a:rPr lang="de-DE" dirty="0">
                <a:solidFill>
                  <a:srgbClr val="000000"/>
                </a:solidFill>
              </a:rPr>
              <a:t>Antibiotikaanwendungen werden dann automatisch generiert.</a:t>
            </a:r>
          </a:p>
          <a:p>
            <a:pPr marL="342900" lvl="1" indent="-342900">
              <a:buClr>
                <a:schemeClr val="accent6"/>
              </a:buClr>
              <a:defRPr/>
            </a:pPr>
            <a:r>
              <a:rPr lang="de-DE" dirty="0">
                <a:solidFill>
                  <a:srgbClr val="000000"/>
                </a:solidFill>
              </a:rPr>
              <a:t>Behörden haben nur Zugriff auf die Daten, die vom Gesetz gefordert werden!</a:t>
            </a:r>
          </a:p>
          <a:p>
            <a:pPr marL="180975" lvl="1" indent="0" eaLnBrk="1" hangingPunct="1">
              <a:buFont typeface="Wingdings" pitchFamily="2" charset="2"/>
              <a:buNone/>
              <a:defRPr/>
            </a:pPr>
            <a:endParaRPr lang="de-DE" dirty="0"/>
          </a:p>
        </p:txBody>
      </p:sp>
      <p:sp>
        <p:nvSpPr>
          <p:cNvPr id="2048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ctr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e-DE" altLang="de-DE" smtClean="0">
                <a:solidFill>
                  <a:srgbClr val="0077B2"/>
                </a:solidFill>
              </a:rPr>
              <a:t>Das neue Arzneimittelgesetz; Informationen für Tierhalter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592CE1B-30C9-4889-BB3A-07BF307AF618}" type="slidenum">
              <a:rPr lang="en-US" altLang="de-DE" smtClean="0"/>
              <a:pPr>
                <a:defRPr/>
              </a:pPr>
              <a:t>23</a:t>
            </a:fld>
            <a:endParaRPr lang="en-US" alt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Screenshot HIT Datenbank</a:t>
            </a:r>
            <a:br>
              <a:rPr lang="de-DE" dirty="0" smtClean="0"/>
            </a:br>
            <a:r>
              <a:rPr lang="de-DE" dirty="0" smtClean="0"/>
              <a:t>Eingabe Verwendung </a:t>
            </a:r>
            <a:r>
              <a:rPr lang="de-DE" dirty="0"/>
              <a:t>antibakteriell</a:t>
            </a:r>
            <a:r>
              <a:rPr lang="de-DE" dirty="0" smtClean="0"/>
              <a:t> wirksamer Substanzen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 smtClean="0">
                <a:solidFill>
                  <a:srgbClr val="0077B2"/>
                </a:solidFill>
              </a:rPr>
              <a:t>Das neue Arzneimittelgesetz; Informationen für Tierhalter</a:t>
            </a:r>
            <a:endParaRPr lang="de-DE" altLang="de-DE">
              <a:solidFill>
                <a:srgbClr val="0077B2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592CE1B-30C9-4889-BB3A-07BF307AF618}" type="slidenum">
              <a:rPr lang="en-US" altLang="de-DE" smtClean="0"/>
              <a:pPr>
                <a:defRPr/>
              </a:pPr>
              <a:t>24</a:t>
            </a:fld>
            <a:endParaRPr lang="en-US" altLang="de-DE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45" t="56658" r="14384" b="29205"/>
          <a:stretch/>
        </p:blipFill>
        <p:spPr bwMode="auto">
          <a:xfrm>
            <a:off x="74086" y="1819919"/>
            <a:ext cx="8969705" cy="1374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28" t="57589" r="3767" b="15201"/>
          <a:stretch/>
        </p:blipFill>
        <p:spPr bwMode="auto">
          <a:xfrm>
            <a:off x="170342" y="3571188"/>
            <a:ext cx="8732703" cy="2171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3192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mtClean="0"/>
              <a:t>§ 58b: Antibiotikaanwendungsmeldung</a:t>
            </a:r>
            <a:br>
              <a:rPr lang="de-DE" altLang="de-DE" smtClean="0"/>
            </a:br>
            <a:r>
              <a:rPr lang="de-DE" altLang="de-DE" smtClean="0"/>
              <a:t>Weitere Regelungen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Clr>
                <a:schemeClr val="accent6"/>
              </a:buClr>
              <a:defRPr/>
            </a:pPr>
            <a:r>
              <a:rPr lang="de-DE" dirty="0">
                <a:solidFill>
                  <a:srgbClr val="000000"/>
                </a:solidFill>
              </a:rPr>
              <a:t>Verwendung der tierärztlichen Dokumentation zur Arzneimittelabgabe („</a:t>
            </a:r>
            <a:r>
              <a:rPr lang="de-DE" dirty="0" err="1">
                <a:solidFill>
                  <a:srgbClr val="000000"/>
                </a:solidFill>
              </a:rPr>
              <a:t>AuA</a:t>
            </a:r>
            <a:r>
              <a:rPr lang="de-DE" dirty="0">
                <a:solidFill>
                  <a:srgbClr val="000000"/>
                </a:solidFill>
              </a:rPr>
              <a:t>-Beleg“) erlaubt, wenn alle Anweisungen auf dem </a:t>
            </a:r>
            <a:r>
              <a:rPr lang="de-DE" dirty="0" err="1">
                <a:solidFill>
                  <a:srgbClr val="000000"/>
                </a:solidFill>
              </a:rPr>
              <a:t>AuA</a:t>
            </a:r>
            <a:r>
              <a:rPr lang="de-DE" dirty="0">
                <a:solidFill>
                  <a:srgbClr val="000000"/>
                </a:solidFill>
              </a:rPr>
              <a:t>-Beleg eingehalten werden und</a:t>
            </a:r>
          </a:p>
          <a:p>
            <a:pPr marL="717550" lvl="1" indent="-363538">
              <a:buClr>
                <a:schemeClr val="accent6"/>
              </a:buClr>
              <a:defRPr/>
            </a:pPr>
            <a:r>
              <a:rPr lang="de-DE" dirty="0">
                <a:solidFill>
                  <a:srgbClr val="000000"/>
                </a:solidFill>
              </a:rPr>
              <a:t>der Tierhalter dem Tierarzt schriftlich versichert, von der Behandlungsanweisung nicht ohne Rücksprache abzuweichen und </a:t>
            </a:r>
          </a:p>
          <a:p>
            <a:pPr marL="715963" lvl="1" indent="-354013">
              <a:buClr>
                <a:schemeClr val="accent6"/>
              </a:buClr>
              <a:defRPr/>
            </a:pPr>
            <a:r>
              <a:rPr lang="de-DE" dirty="0">
                <a:solidFill>
                  <a:srgbClr val="000000"/>
                </a:solidFill>
              </a:rPr>
              <a:t>der Tierhalter zusätzlich der Behörde schriftlich versichert, dass er nicht von der Behandlungsanweisung abgewichen ist</a:t>
            </a:r>
            <a:r>
              <a:rPr lang="de-DE" dirty="0" smtClean="0">
                <a:solidFill>
                  <a:srgbClr val="000000"/>
                </a:solidFill>
              </a:rPr>
              <a:t>. Bei </a:t>
            </a:r>
            <a:r>
              <a:rPr lang="de-DE" dirty="0">
                <a:solidFill>
                  <a:srgbClr val="000000"/>
                </a:solidFill>
              </a:rPr>
              <a:t>Antibiotika, die länger als 24 Stunden wirken, teilt der Tierarzt dem Tierhalter mit, wie viele </a:t>
            </a:r>
            <a:r>
              <a:rPr lang="de-DE" dirty="0" smtClean="0">
                <a:solidFill>
                  <a:srgbClr val="000000"/>
                </a:solidFill>
              </a:rPr>
              <a:t>Wirkungstage </a:t>
            </a:r>
            <a:r>
              <a:rPr lang="de-DE" dirty="0">
                <a:solidFill>
                  <a:srgbClr val="000000"/>
                </a:solidFill>
              </a:rPr>
              <a:t>gemeldet werden müssen </a:t>
            </a:r>
            <a:endParaRPr lang="de-DE" dirty="0" smtClean="0">
              <a:solidFill>
                <a:srgbClr val="000000"/>
              </a:solidFill>
            </a:endParaRPr>
          </a:p>
          <a:p>
            <a:pPr marL="342900" lvl="1" indent="-342900">
              <a:buClr>
                <a:schemeClr val="accent6"/>
              </a:buClr>
              <a:defRPr/>
            </a:pPr>
            <a:r>
              <a:rPr lang="de-DE" dirty="0" smtClean="0">
                <a:solidFill>
                  <a:srgbClr val="000000"/>
                </a:solidFill>
              </a:rPr>
              <a:t>Mitteilung </a:t>
            </a:r>
            <a:r>
              <a:rPr lang="de-DE" dirty="0">
                <a:solidFill>
                  <a:srgbClr val="000000"/>
                </a:solidFill>
              </a:rPr>
              <a:t>durch Dritte </a:t>
            </a:r>
            <a:r>
              <a:rPr lang="de-DE" dirty="0" smtClean="0">
                <a:solidFill>
                  <a:srgbClr val="000000"/>
                </a:solidFill>
              </a:rPr>
              <a:t>möglich, Vollmacht </a:t>
            </a:r>
            <a:r>
              <a:rPr lang="de-DE" dirty="0">
                <a:solidFill>
                  <a:srgbClr val="000000"/>
                </a:solidFill>
              </a:rPr>
              <a:t>und Information der zuständigen </a:t>
            </a:r>
            <a:r>
              <a:rPr lang="de-DE" dirty="0" smtClean="0">
                <a:solidFill>
                  <a:srgbClr val="000000"/>
                </a:solidFill>
              </a:rPr>
              <a:t>Behörde</a:t>
            </a:r>
            <a:endParaRPr lang="de-DE" dirty="0">
              <a:solidFill>
                <a:srgbClr val="000000"/>
              </a:solidFill>
            </a:endParaRPr>
          </a:p>
          <a:p>
            <a:pPr>
              <a:defRPr/>
            </a:pPr>
            <a:endParaRPr lang="de-DE" b="0" dirty="0"/>
          </a:p>
        </p:txBody>
      </p:sp>
      <p:sp>
        <p:nvSpPr>
          <p:cNvPr id="8196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ctr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e-DE" altLang="de-DE" smtClean="0">
                <a:solidFill>
                  <a:schemeClr val="tx2"/>
                </a:solidFill>
              </a:rPr>
              <a:t>Das neue Arzneimittelgesetz; Informationen für Tierhalter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592CE1B-30C9-4889-BB3A-07BF307AF618}" type="slidenum">
              <a:rPr lang="en-US" altLang="de-DE" smtClean="0"/>
              <a:pPr>
                <a:defRPr/>
              </a:pPr>
              <a:t>25</a:t>
            </a:fld>
            <a:endParaRPr lang="en-US" alt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/>
              <a:t>§ 58b: </a:t>
            </a:r>
            <a:r>
              <a:rPr lang="de-DE" altLang="de-DE" dirty="0" smtClean="0"/>
              <a:t>schriftliche Versicherung an die Behörde Musterformular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 smtClean="0">
                <a:solidFill>
                  <a:srgbClr val="0077B2"/>
                </a:solidFill>
              </a:rPr>
              <a:t>Das neue Arzneimittelgesetz; Informationen für Tierhalter</a:t>
            </a:r>
            <a:endParaRPr lang="de-DE" altLang="de-DE">
              <a:solidFill>
                <a:srgbClr val="0077B2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592CE1B-30C9-4889-BB3A-07BF307AF618}" type="slidenum">
              <a:rPr lang="en-US" altLang="de-DE" smtClean="0"/>
              <a:pPr>
                <a:defRPr/>
              </a:pPr>
              <a:t>26</a:t>
            </a:fld>
            <a:endParaRPr lang="en-US" altLang="de-DE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33" t="14728" r="49333" b="20329"/>
          <a:stretch/>
        </p:blipFill>
        <p:spPr bwMode="auto">
          <a:xfrm>
            <a:off x="3831771" y="1409841"/>
            <a:ext cx="4451610" cy="488338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348343" y="1586755"/>
            <a:ext cx="3287486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 eaLnBrk="0" hangingPunct="0">
              <a:spcBef>
                <a:spcPct val="20000"/>
              </a:spcBef>
              <a:buClr>
                <a:srgbClr val="006BA1"/>
              </a:buClr>
              <a:buFont typeface="Wingdings" panose="05000000000000000000" pitchFamily="2" charset="2"/>
              <a:buChar char="§"/>
              <a:defRPr/>
            </a:pPr>
            <a:r>
              <a:rPr lang="de-DE" altLang="de-DE" sz="2000" dirty="0">
                <a:solidFill>
                  <a:srgbClr val="000000"/>
                </a:solidFill>
                <a:latin typeface="Arial"/>
              </a:rPr>
              <a:t>Die Versicherung an die Behörde muss am Ende </a:t>
            </a:r>
            <a:r>
              <a:rPr lang="de-DE" altLang="de-DE" sz="2000" u="sng" dirty="0">
                <a:solidFill>
                  <a:srgbClr val="000000"/>
                </a:solidFill>
                <a:latin typeface="Arial"/>
              </a:rPr>
              <a:t>jeden</a:t>
            </a:r>
            <a:r>
              <a:rPr lang="de-DE" altLang="de-DE" sz="2000" dirty="0">
                <a:solidFill>
                  <a:srgbClr val="000000"/>
                </a:solidFill>
                <a:latin typeface="Arial"/>
              </a:rPr>
              <a:t> Halbjahres erfolgen. </a:t>
            </a:r>
            <a:endParaRPr lang="de-DE" altLang="de-DE" sz="2000" dirty="0" smtClean="0">
              <a:solidFill>
                <a:srgbClr val="000000"/>
              </a:solidFill>
              <a:latin typeface="Arial"/>
            </a:endParaRPr>
          </a:p>
          <a:p>
            <a:pPr marL="0" lvl="1" eaLnBrk="0" hangingPunct="0">
              <a:spcBef>
                <a:spcPct val="20000"/>
              </a:spcBef>
              <a:buClr>
                <a:srgbClr val="006BA1"/>
              </a:buClr>
              <a:defRPr/>
            </a:pPr>
            <a:endParaRPr lang="de-DE" altLang="de-DE" sz="2000" dirty="0" smtClean="0">
              <a:solidFill>
                <a:srgbClr val="000000"/>
              </a:solidFill>
              <a:latin typeface="Arial"/>
            </a:endParaRPr>
          </a:p>
          <a:p>
            <a:pPr marL="342900" lvl="1" indent="-342900" eaLnBrk="0" hangingPunct="0">
              <a:spcBef>
                <a:spcPct val="20000"/>
              </a:spcBef>
              <a:buClr>
                <a:srgbClr val="006BA1"/>
              </a:buClr>
              <a:buFont typeface="Wingdings" panose="05000000000000000000" pitchFamily="2" charset="2"/>
              <a:buChar char="§"/>
              <a:defRPr/>
            </a:pPr>
            <a:r>
              <a:rPr lang="de-DE" altLang="de-DE" sz="2000" dirty="0" smtClean="0">
                <a:solidFill>
                  <a:srgbClr val="000000"/>
                </a:solidFill>
                <a:latin typeface="Arial"/>
              </a:rPr>
              <a:t>Spätestens bis zum 14. Januar / 14. Juli</a:t>
            </a:r>
          </a:p>
          <a:p>
            <a:pPr marL="342900" lvl="1" indent="-342900" eaLnBrk="0" hangingPunct="0">
              <a:spcBef>
                <a:spcPct val="20000"/>
              </a:spcBef>
              <a:buClr>
                <a:srgbClr val="006BA1"/>
              </a:buClr>
              <a:buFont typeface="Wingdings" panose="05000000000000000000" pitchFamily="2" charset="2"/>
              <a:buChar char="§"/>
              <a:defRPr/>
            </a:pPr>
            <a:endParaRPr lang="de-DE" altLang="de-DE" sz="2000" dirty="0" smtClean="0">
              <a:solidFill>
                <a:srgbClr val="000000"/>
              </a:solidFill>
              <a:latin typeface="Arial"/>
            </a:endParaRPr>
          </a:p>
          <a:p>
            <a:pPr marL="342900" lvl="1" indent="-342900" eaLnBrk="0" hangingPunct="0">
              <a:spcBef>
                <a:spcPct val="20000"/>
              </a:spcBef>
              <a:buClr>
                <a:srgbClr val="006BA1"/>
              </a:buClr>
              <a:buFont typeface="Wingdings" panose="05000000000000000000" pitchFamily="2" charset="2"/>
              <a:buChar char="§"/>
              <a:defRPr/>
            </a:pPr>
            <a:r>
              <a:rPr lang="de-DE" sz="2000" dirty="0">
                <a:solidFill>
                  <a:srgbClr val="000000"/>
                </a:solidFill>
              </a:rPr>
              <a:t>(Musterformular auf der Homepage </a:t>
            </a:r>
            <a:r>
              <a:rPr lang="de-DE" sz="2000" dirty="0" smtClean="0">
                <a:solidFill>
                  <a:srgbClr val="000000"/>
                </a:solidFill>
                <a:hlinkClick r:id="rId3"/>
              </a:rPr>
              <a:t>www.amgnovelle.</a:t>
            </a:r>
          </a:p>
          <a:p>
            <a:pPr marL="457200" lvl="2" eaLnBrk="0" hangingPunct="0">
              <a:spcBef>
                <a:spcPct val="20000"/>
              </a:spcBef>
              <a:buClr>
                <a:srgbClr val="006BA1"/>
              </a:buClr>
              <a:defRPr/>
            </a:pPr>
            <a:r>
              <a:rPr lang="de-DE" sz="2000" dirty="0" smtClean="0">
                <a:solidFill>
                  <a:srgbClr val="000000"/>
                </a:solidFill>
                <a:hlinkClick r:id="rId3"/>
              </a:rPr>
              <a:t>bayern.de</a:t>
            </a:r>
            <a:r>
              <a:rPr lang="de-DE" sz="2000" dirty="0" smtClean="0">
                <a:solidFill>
                  <a:srgbClr val="000000"/>
                </a:solidFill>
              </a:rPr>
              <a:t>)</a:t>
            </a:r>
          </a:p>
          <a:p>
            <a:pPr marL="342900" lvl="1" indent="-342900" eaLnBrk="0" hangingPunct="0">
              <a:spcBef>
                <a:spcPct val="20000"/>
              </a:spcBef>
              <a:buClr>
                <a:srgbClr val="006BA1"/>
              </a:buClr>
              <a:buFont typeface="Wingdings" panose="05000000000000000000" pitchFamily="2" charset="2"/>
              <a:buChar char="§"/>
              <a:defRPr/>
            </a:pPr>
            <a:endParaRPr lang="de-DE" altLang="de-DE" sz="2000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34321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 smtClean="0"/>
              <a:t>§ 58b: Antibiotikaanwendungsmeldung</a:t>
            </a:r>
            <a:br>
              <a:rPr lang="de-DE" altLang="de-DE" dirty="0" smtClean="0"/>
            </a:br>
            <a:r>
              <a:rPr lang="de-DE" altLang="de-DE" dirty="0" smtClean="0"/>
              <a:t>Schriftliche Versicherung an den Tierarzt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Clr>
                <a:schemeClr val="accent6"/>
              </a:buClr>
              <a:defRPr/>
            </a:pPr>
            <a:r>
              <a:rPr lang="de-DE" dirty="0" smtClean="0">
                <a:solidFill>
                  <a:srgbClr val="000000"/>
                </a:solidFill>
              </a:rPr>
              <a:t>Schriftliche Versicherung an den Tierarzt muss zum Zeitpunkt des Erwerbs oder der Verschreibung vorliegen und schriftlich erfolgen</a:t>
            </a:r>
          </a:p>
          <a:p>
            <a:pPr marL="342900" lvl="1" indent="-342900">
              <a:buClr>
                <a:schemeClr val="accent6"/>
              </a:buClr>
              <a:defRPr/>
            </a:pPr>
            <a:r>
              <a:rPr lang="de-DE" dirty="0" smtClean="0">
                <a:solidFill>
                  <a:srgbClr val="000000"/>
                </a:solidFill>
              </a:rPr>
              <a:t>Es bieten sich folgende Möglichkeiten an:</a:t>
            </a:r>
          </a:p>
          <a:p>
            <a:pPr marL="717550" lvl="1" indent="-363538">
              <a:buClr>
                <a:schemeClr val="accent6"/>
              </a:buClr>
              <a:defRPr/>
            </a:pPr>
            <a:r>
              <a:rPr lang="de-DE" dirty="0" smtClean="0">
                <a:solidFill>
                  <a:srgbClr val="000000"/>
                </a:solidFill>
              </a:rPr>
              <a:t>Versicherung wird in Betreuungsvertrag zwischen Tierarzt und Tierhalter aufgenommen </a:t>
            </a:r>
            <a:r>
              <a:rPr lang="de-DE" dirty="0" smtClean="0">
                <a:solidFill>
                  <a:srgbClr val="000000"/>
                </a:solidFill>
                <a:sym typeface="Wingdings" panose="05000000000000000000" pitchFamily="2" charset="2"/>
              </a:rPr>
              <a:t> gilt dann für die gesamte Dauer des Betreuungsvertrages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</a:p>
          <a:p>
            <a:pPr marL="715963" lvl="1" indent="-354013">
              <a:buClr>
                <a:schemeClr val="accent6"/>
              </a:buClr>
              <a:defRPr/>
            </a:pPr>
            <a:r>
              <a:rPr lang="de-DE" dirty="0" smtClean="0">
                <a:solidFill>
                  <a:srgbClr val="000000"/>
                </a:solidFill>
              </a:rPr>
              <a:t>Versicherung kann auf der „Durchschrift des AUA-Beleges“ erfolgen, die für die Unterlagen des Tierarztes bestimmt sind.</a:t>
            </a:r>
          </a:p>
          <a:p>
            <a:pPr marL="1589088" lvl="2" indent="-354013">
              <a:buClr>
                <a:schemeClr val="accent6"/>
              </a:buClr>
              <a:buFont typeface="Wingdings" panose="05000000000000000000" pitchFamily="2" charset="2"/>
              <a:buChar char="§"/>
              <a:defRPr/>
            </a:pPr>
            <a:r>
              <a:rPr lang="de-DE" sz="2000" dirty="0" smtClean="0">
                <a:solidFill>
                  <a:srgbClr val="000000"/>
                </a:solidFill>
              </a:rPr>
              <a:t>Entsprechende Formulierung auf dem AUA-Beleg</a:t>
            </a:r>
          </a:p>
          <a:p>
            <a:pPr marL="1589088" lvl="2" indent="-354013">
              <a:buClr>
                <a:schemeClr val="accent6"/>
              </a:buClr>
              <a:buFont typeface="Wingdings" panose="05000000000000000000" pitchFamily="2" charset="2"/>
              <a:buChar char="§"/>
              <a:defRPr/>
            </a:pPr>
            <a:r>
              <a:rPr lang="de-DE" sz="2000" dirty="0" smtClean="0">
                <a:solidFill>
                  <a:srgbClr val="000000"/>
                </a:solidFill>
              </a:rPr>
              <a:t>Papierform wird in tierärztlicher Hausapotheke archiviert.</a:t>
            </a:r>
          </a:p>
          <a:p>
            <a:pPr marL="342900" lvl="1" indent="-342900">
              <a:buClr>
                <a:schemeClr val="accent6"/>
              </a:buClr>
              <a:defRPr/>
            </a:pPr>
            <a:r>
              <a:rPr lang="de-DE" dirty="0" smtClean="0">
                <a:solidFill>
                  <a:srgbClr val="000000"/>
                </a:solidFill>
              </a:rPr>
              <a:t>Die Aufzeichnungspflichten der Tierhalter-Arzneimittelnachweisverordnung (z.B. Bestandsbuch) sind durch die Erfüllung der Mitteilungsplichten nicht aufgehoben und müssen weiter geführt werden. </a:t>
            </a:r>
            <a:endParaRPr lang="de-DE" dirty="0">
              <a:solidFill>
                <a:srgbClr val="000000"/>
              </a:solidFill>
            </a:endParaRPr>
          </a:p>
          <a:p>
            <a:pPr marL="0" lvl="1" indent="0">
              <a:buClr>
                <a:schemeClr val="accent6"/>
              </a:buClr>
              <a:buNone/>
              <a:defRPr/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8196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ctr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e-DE" altLang="de-DE" smtClean="0">
                <a:solidFill>
                  <a:schemeClr val="tx2"/>
                </a:solidFill>
              </a:rPr>
              <a:t>Das neue Arzneimittelgesetz; Informationen für Tierhalter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592CE1B-30C9-4889-BB3A-07BF307AF618}" type="slidenum">
              <a:rPr lang="en-US" altLang="de-DE" smtClean="0"/>
              <a:pPr>
                <a:defRPr/>
              </a:pPr>
              <a:t>27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244688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mtClean="0"/>
              <a:t>Meldewege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0850" y="1451323"/>
            <a:ext cx="8426450" cy="4141787"/>
          </a:xfrm>
        </p:spPr>
        <p:txBody>
          <a:bodyPr/>
          <a:lstStyle/>
          <a:p>
            <a:pPr marL="180975" lvl="1" indent="0" eaLnBrk="1" hangingPunct="1">
              <a:buNone/>
              <a:defRPr/>
            </a:pPr>
            <a:r>
              <a:rPr lang="de-DE" dirty="0">
                <a:solidFill>
                  <a:srgbClr val="000000"/>
                </a:solidFill>
              </a:rPr>
              <a:t>Meldung</a:t>
            </a:r>
            <a:r>
              <a:rPr lang="de-DE" dirty="0"/>
              <a:t> erfolgt</a:t>
            </a:r>
          </a:p>
          <a:p>
            <a:pPr marL="342900" lvl="1" indent="-342900">
              <a:buClr>
                <a:schemeClr val="accent6"/>
              </a:buClr>
              <a:defRPr/>
            </a:pPr>
            <a:r>
              <a:rPr lang="de-DE" u="sng" dirty="0">
                <a:solidFill>
                  <a:srgbClr val="000000"/>
                </a:solidFill>
              </a:rPr>
              <a:t>elektronisch</a:t>
            </a:r>
            <a:r>
              <a:rPr lang="de-DE" dirty="0">
                <a:solidFill>
                  <a:srgbClr val="000000"/>
                </a:solidFill>
              </a:rPr>
              <a:t> über das Internet</a:t>
            </a:r>
          </a:p>
          <a:p>
            <a:pPr marL="342900" lvl="1" indent="-342900">
              <a:buClr>
                <a:schemeClr val="accent6"/>
              </a:buClr>
              <a:defRPr/>
            </a:pPr>
            <a:r>
              <a:rPr lang="de-DE" u="sng" dirty="0">
                <a:solidFill>
                  <a:srgbClr val="000000"/>
                </a:solidFill>
              </a:rPr>
              <a:t>schriftlich</a:t>
            </a:r>
            <a:r>
              <a:rPr lang="de-DE" dirty="0">
                <a:solidFill>
                  <a:srgbClr val="000000"/>
                </a:solidFill>
              </a:rPr>
              <a:t> (Papiermeldung) </a:t>
            </a:r>
            <a:endParaRPr lang="de-DE" dirty="0" smtClean="0">
              <a:solidFill>
                <a:srgbClr val="000000"/>
              </a:solidFill>
            </a:endParaRPr>
          </a:p>
          <a:p>
            <a:pPr marL="355600" indent="-363538">
              <a:buClr>
                <a:schemeClr val="accent6"/>
              </a:buClr>
              <a:buFont typeface="Wingdings" panose="05000000000000000000" pitchFamily="2" charset="2"/>
              <a:buChar char="§"/>
              <a:defRPr/>
            </a:pPr>
            <a:r>
              <a:rPr lang="de-DE" b="0" dirty="0"/>
              <a:t>Meldung der Nutzungsart (§58a</a:t>
            </a:r>
            <a:r>
              <a:rPr lang="de-DE" b="0" dirty="0" smtClean="0"/>
              <a:t>), der </a:t>
            </a:r>
            <a:r>
              <a:rPr lang="de-DE" b="0" dirty="0"/>
              <a:t>Tierbewegungen und der Antibiotikaanwendungen (§58b): Landeskuratorium der Erzeugerringe für tierische Veredelung in Bayern e. V. (LKV), Tel.: 089 544348 - 71, Fax: 089 544348 - 70, E-Mail: </a:t>
            </a:r>
            <a:r>
              <a:rPr lang="de-DE" b="0" dirty="0">
                <a:hlinkClick r:id="rId3"/>
              </a:rPr>
              <a:t>vvvo@lkv.bayern.de</a:t>
            </a:r>
            <a:endParaRPr lang="de-DE" b="0" dirty="0"/>
          </a:p>
          <a:p>
            <a:pPr marL="717550" lvl="1" indent="-363538">
              <a:buClr>
                <a:schemeClr val="accent6"/>
              </a:buClr>
              <a:defRPr/>
            </a:pPr>
            <a:r>
              <a:rPr lang="de-DE" dirty="0" smtClean="0">
                <a:solidFill>
                  <a:srgbClr val="000000"/>
                </a:solidFill>
              </a:rPr>
              <a:t>durch </a:t>
            </a:r>
            <a:r>
              <a:rPr lang="de-DE" u="sng" dirty="0" smtClean="0">
                <a:solidFill>
                  <a:srgbClr val="000000"/>
                </a:solidFill>
              </a:rPr>
              <a:t>Dritte</a:t>
            </a:r>
            <a:r>
              <a:rPr lang="de-DE" dirty="0" smtClean="0">
                <a:solidFill>
                  <a:srgbClr val="000000"/>
                </a:solidFill>
              </a:rPr>
              <a:t> (Anzeige bei der zuständigen Behörde notwendig), </a:t>
            </a:r>
            <a:r>
              <a:rPr lang="de-DE" dirty="0">
                <a:solidFill>
                  <a:srgbClr val="000000"/>
                </a:solidFill>
              </a:rPr>
              <a:t>z.B.</a:t>
            </a:r>
          </a:p>
          <a:p>
            <a:pPr marL="717550" lvl="1" indent="-363538">
              <a:buClr>
                <a:schemeClr val="accent6"/>
              </a:buClr>
              <a:defRPr/>
            </a:pPr>
            <a:r>
              <a:rPr lang="de-DE" dirty="0">
                <a:solidFill>
                  <a:srgbClr val="000000"/>
                </a:solidFill>
              </a:rPr>
              <a:t>Tierarzt  </a:t>
            </a:r>
          </a:p>
          <a:p>
            <a:pPr marL="717550" lvl="1" indent="-363538">
              <a:buClr>
                <a:schemeClr val="accent6"/>
              </a:buClr>
              <a:defRPr/>
            </a:pPr>
            <a:r>
              <a:rPr lang="de-DE" dirty="0">
                <a:solidFill>
                  <a:srgbClr val="000000"/>
                </a:solidFill>
              </a:rPr>
              <a:t>QS </a:t>
            </a:r>
          </a:p>
          <a:p>
            <a:pPr marL="717550" lvl="1" indent="-363538">
              <a:buClr>
                <a:schemeClr val="accent6"/>
              </a:buClr>
              <a:defRPr/>
            </a:pPr>
            <a:r>
              <a:rPr lang="de-DE" dirty="0">
                <a:solidFill>
                  <a:srgbClr val="000000"/>
                </a:solidFill>
              </a:rPr>
              <a:t>Zulieferer</a:t>
            </a:r>
          </a:p>
          <a:p>
            <a:pPr marL="717550" lvl="1" indent="-363538">
              <a:buClr>
                <a:schemeClr val="accent6"/>
              </a:buClr>
              <a:defRPr/>
            </a:pPr>
            <a:r>
              <a:rPr lang="de-DE" dirty="0">
                <a:solidFill>
                  <a:srgbClr val="000000"/>
                </a:solidFill>
              </a:rPr>
              <a:t>Schlachthof </a:t>
            </a:r>
          </a:p>
          <a:p>
            <a:pPr marL="342900" lvl="1" indent="-342900">
              <a:buClr>
                <a:schemeClr val="accent6"/>
              </a:buClr>
              <a:defRPr/>
            </a:pPr>
            <a:r>
              <a:rPr lang="de-DE" dirty="0">
                <a:solidFill>
                  <a:srgbClr val="000000"/>
                </a:solidFill>
              </a:rPr>
              <a:t>automatisiert aus EDV-Systemen über </a:t>
            </a:r>
            <a:r>
              <a:rPr lang="de-DE" u="sng" dirty="0">
                <a:solidFill>
                  <a:srgbClr val="000000"/>
                </a:solidFill>
              </a:rPr>
              <a:t>elektronische Schnittstellen</a:t>
            </a:r>
          </a:p>
          <a:p>
            <a:pPr marL="0" lvl="1" indent="0">
              <a:buClr>
                <a:schemeClr val="accent6"/>
              </a:buClr>
              <a:buNone/>
              <a:defRPr/>
            </a:pPr>
            <a:r>
              <a:rPr lang="de-DE" dirty="0">
                <a:solidFill>
                  <a:srgbClr val="000000"/>
                </a:solidFill>
                <a:ea typeface="+mn-ea"/>
                <a:cs typeface="+mn-cs"/>
              </a:rPr>
              <a:t/>
            </a:r>
            <a:br>
              <a:rPr lang="de-DE" dirty="0">
                <a:solidFill>
                  <a:srgbClr val="000000"/>
                </a:solidFill>
                <a:ea typeface="+mn-ea"/>
                <a:cs typeface="+mn-cs"/>
              </a:rPr>
            </a:br>
            <a:endParaRPr lang="de-DE" dirty="0">
              <a:solidFill>
                <a:srgbClr val="000000"/>
              </a:solidFill>
              <a:ea typeface="+mn-ea"/>
              <a:cs typeface="+mn-cs"/>
            </a:endParaRPr>
          </a:p>
          <a:p>
            <a:pPr marL="180975" lvl="1" indent="0" eaLnBrk="1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de-DE" dirty="0"/>
          </a:p>
          <a:p>
            <a:pPr marL="180975" lvl="1" indent="0" eaLnBrk="1" hangingPunct="1">
              <a:spcAft>
                <a:spcPts val="1000"/>
              </a:spcAft>
              <a:buFont typeface="Wingdings" pitchFamily="2" charset="2"/>
              <a:buNone/>
              <a:defRPr/>
            </a:pPr>
            <a:endParaRPr lang="de-DE" dirty="0"/>
          </a:p>
          <a:p>
            <a:pPr>
              <a:defRPr/>
            </a:pPr>
            <a:endParaRPr lang="de-DE" dirty="0"/>
          </a:p>
        </p:txBody>
      </p:sp>
      <p:sp>
        <p:nvSpPr>
          <p:cNvPr id="6148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ctr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e-DE" altLang="de-DE" smtClean="0">
                <a:solidFill>
                  <a:schemeClr val="tx2"/>
                </a:solidFill>
              </a:rPr>
              <a:t>Das neue Arzneimittelgesetz; Informationen für Tierhalter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592CE1B-30C9-4889-BB3A-07BF307AF618}" type="slidenum">
              <a:rPr lang="en-US" altLang="de-DE" smtClean="0"/>
              <a:pPr>
                <a:defRPr/>
              </a:pPr>
              <a:t>28</a:t>
            </a:fld>
            <a:endParaRPr lang="en-US" alt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Screenshot </a:t>
            </a:r>
            <a:r>
              <a:rPr lang="de-DE" dirty="0"/>
              <a:t>HIT </a:t>
            </a:r>
            <a:r>
              <a:rPr lang="de-DE" dirty="0" smtClean="0"/>
              <a:t>Datenbank/ </a:t>
            </a: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>- Eingabe Tierhalter-Erklärung bezüglich Dritter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 smtClean="0"/>
              <a:t>Das neue Arzneimittelgesetz; Informationen für Tierhalter</a:t>
            </a:r>
            <a:endParaRPr lang="de-DE" alt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592CE1B-30C9-4889-BB3A-07BF307AF618}" type="slidenum">
              <a:rPr lang="en-US" altLang="de-DE" smtClean="0"/>
              <a:pPr>
                <a:defRPr/>
              </a:pPr>
              <a:t>29</a:t>
            </a:fld>
            <a:endParaRPr lang="en-US" altLang="de-D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27" r="35794" b="23117"/>
          <a:stretch/>
        </p:blipFill>
        <p:spPr bwMode="auto">
          <a:xfrm>
            <a:off x="345989" y="1504313"/>
            <a:ext cx="8575589" cy="4698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7249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mtClean="0"/>
              <a:t>Antibiotikaeinsatz bei Masttieren</a:t>
            </a:r>
          </a:p>
        </p:txBody>
      </p:sp>
      <p:sp>
        <p:nvSpPr>
          <p:cNvPr id="13315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Clr>
                <a:schemeClr val="accent6"/>
              </a:buClr>
              <a:defRPr/>
            </a:pPr>
            <a:r>
              <a:rPr lang="de-DE" altLang="de-DE" u="sng" dirty="0">
                <a:solidFill>
                  <a:srgbClr val="000000"/>
                </a:solidFill>
              </a:rPr>
              <a:t>Jeder</a:t>
            </a:r>
            <a:r>
              <a:rPr lang="de-DE" altLang="de-DE" dirty="0">
                <a:solidFill>
                  <a:srgbClr val="000000"/>
                </a:solidFill>
              </a:rPr>
              <a:t> Einsatz von Antibiotika trägt dazu bei, dass sich resistente Bakterien vermehren.</a:t>
            </a:r>
          </a:p>
          <a:p>
            <a:pPr marL="342900" lvl="1" indent="-342900">
              <a:buClr>
                <a:schemeClr val="accent6"/>
              </a:buClr>
              <a:defRPr/>
            </a:pPr>
            <a:endParaRPr lang="de-DE" altLang="de-DE" dirty="0">
              <a:solidFill>
                <a:srgbClr val="000000"/>
              </a:solidFill>
            </a:endParaRPr>
          </a:p>
          <a:p>
            <a:pPr marL="342900" lvl="1" indent="-342900">
              <a:buClr>
                <a:schemeClr val="accent6"/>
              </a:buClr>
              <a:defRPr/>
            </a:pPr>
            <a:r>
              <a:rPr lang="de-DE" altLang="de-DE" dirty="0">
                <a:solidFill>
                  <a:srgbClr val="000000"/>
                </a:solidFill>
              </a:rPr>
              <a:t>Je mehr Bakterien resistent sind, desto größer ist die Gefahr, dass sich Menschen mit resistenten Bakterien infizieren.</a:t>
            </a:r>
          </a:p>
          <a:p>
            <a:pPr marL="342900" lvl="1" indent="-342900">
              <a:buClr>
                <a:schemeClr val="accent6"/>
              </a:buClr>
              <a:defRPr/>
            </a:pPr>
            <a:endParaRPr lang="de-DE" altLang="de-DE" dirty="0">
              <a:solidFill>
                <a:srgbClr val="000000"/>
              </a:solidFill>
            </a:endParaRPr>
          </a:p>
          <a:p>
            <a:pPr marL="342900" lvl="1" indent="-342900">
              <a:buClr>
                <a:schemeClr val="accent6"/>
              </a:buClr>
              <a:defRPr/>
            </a:pPr>
            <a:r>
              <a:rPr lang="de-DE" altLang="de-DE" dirty="0">
                <a:solidFill>
                  <a:srgbClr val="000000"/>
                </a:solidFill>
              </a:rPr>
              <a:t>Infektionen mit resistenten Bakterien können nur sehr schwer behandelt werden, verlaufen </a:t>
            </a:r>
            <a:r>
              <a:rPr lang="de-DE" altLang="de-DE" dirty="0"/>
              <a:t>daher</a:t>
            </a:r>
            <a:r>
              <a:rPr lang="de-DE" altLang="de-DE" dirty="0">
                <a:solidFill>
                  <a:srgbClr val="FF0000"/>
                </a:solidFill>
              </a:rPr>
              <a:t> </a:t>
            </a:r>
            <a:r>
              <a:rPr lang="de-DE" altLang="de-DE" dirty="0">
                <a:solidFill>
                  <a:srgbClr val="000000"/>
                </a:solidFill>
              </a:rPr>
              <a:t>schwerer und enden häufiger tödlich.</a:t>
            </a:r>
          </a:p>
          <a:p>
            <a:pPr marL="342900" lvl="1" indent="-342900">
              <a:buClr>
                <a:schemeClr val="accent6"/>
              </a:buClr>
              <a:defRPr/>
            </a:pPr>
            <a:endParaRPr lang="de-DE" altLang="de-DE" dirty="0">
              <a:solidFill>
                <a:srgbClr val="000000"/>
              </a:solidFill>
            </a:endParaRPr>
          </a:p>
          <a:p>
            <a:pPr marL="342900" lvl="1" indent="-342900">
              <a:buClr>
                <a:schemeClr val="accent6"/>
              </a:buClr>
              <a:defRPr/>
            </a:pPr>
            <a:r>
              <a:rPr lang="de-DE" altLang="de-DE" dirty="0">
                <a:solidFill>
                  <a:srgbClr val="000000"/>
                </a:solidFill>
              </a:rPr>
              <a:t>Vermeidung von Resistenzen schützt die Gesundheit </a:t>
            </a:r>
            <a:r>
              <a:rPr lang="de-DE" altLang="de-DE">
                <a:solidFill>
                  <a:srgbClr val="000000"/>
                </a:solidFill>
              </a:rPr>
              <a:t>aller </a:t>
            </a:r>
            <a:r>
              <a:rPr lang="de-DE" altLang="de-DE" smtClean="0">
                <a:solidFill>
                  <a:srgbClr val="000000"/>
                </a:solidFill>
              </a:rPr>
              <a:t>Menschen!</a:t>
            </a:r>
            <a:endParaRPr lang="de-DE" altLang="de-DE" dirty="0" smtClean="0"/>
          </a:p>
          <a:p>
            <a:endParaRPr lang="de-DE" altLang="de-DE" dirty="0" smtClean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 smtClean="0"/>
              <a:t>Das neue Arzneimittelgesetz; Informationen für Tierhalter</a:t>
            </a:r>
            <a:endParaRPr lang="de-DE" altLang="de-DE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592CE1B-30C9-4889-BB3A-07BF307AF618}" type="slidenum">
              <a:rPr lang="en-US" altLang="de-DE" smtClean="0"/>
              <a:pPr>
                <a:defRPr/>
              </a:pPr>
              <a:t>3</a:t>
            </a:fld>
            <a:endParaRPr lang="en-US" alt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mtClean="0"/>
              <a:t>§ 58c: Therapiehäufigkeit</a:t>
            </a:r>
            <a:br>
              <a:rPr lang="de-DE" altLang="de-DE" smtClean="0"/>
            </a:br>
            <a:r>
              <a:rPr lang="de-DE" altLang="de-DE" smtClean="0"/>
              <a:t>Berechnung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Clr>
                <a:schemeClr val="accent6"/>
              </a:buClr>
              <a:defRPr/>
            </a:pPr>
            <a:r>
              <a:rPr lang="de-DE" dirty="0">
                <a:solidFill>
                  <a:srgbClr val="000000"/>
                </a:solidFill>
              </a:rPr>
              <a:t>Definition: 	durchschnittliche Anzahl der Tage im Halbjahr, an denen 		ein Tier mit antibiotischen Wirkstoffen behandelt wurde</a:t>
            </a:r>
          </a:p>
          <a:p>
            <a:pPr marL="717550" lvl="1" indent="-363538">
              <a:buClr>
                <a:schemeClr val="accent6"/>
              </a:buClr>
              <a:defRPr/>
            </a:pPr>
            <a:r>
              <a:rPr lang="de-DE" dirty="0">
                <a:solidFill>
                  <a:srgbClr val="000000"/>
                </a:solidFill>
              </a:rPr>
              <a:t>je Betrieb (Registriernummer)</a:t>
            </a:r>
          </a:p>
          <a:p>
            <a:pPr marL="717550" lvl="1" indent="-363538">
              <a:buClr>
                <a:schemeClr val="accent6"/>
              </a:buClr>
              <a:defRPr/>
            </a:pPr>
            <a:r>
              <a:rPr lang="de-DE" dirty="0">
                <a:solidFill>
                  <a:srgbClr val="000000"/>
                </a:solidFill>
              </a:rPr>
              <a:t>je Nutzungsart</a:t>
            </a:r>
          </a:p>
          <a:p>
            <a:pPr marL="717550" lvl="1" indent="-363538">
              <a:buClr>
                <a:schemeClr val="accent6"/>
              </a:buClr>
              <a:defRPr/>
            </a:pPr>
            <a:r>
              <a:rPr lang="de-DE" dirty="0">
                <a:solidFill>
                  <a:srgbClr val="000000"/>
                </a:solidFill>
              </a:rPr>
              <a:t>je Halbjahr</a:t>
            </a:r>
          </a:p>
          <a:p>
            <a:pPr marL="342900" lvl="1" indent="-342900">
              <a:buClr>
                <a:schemeClr val="accent6"/>
              </a:buClr>
              <a:defRPr/>
            </a:pPr>
            <a:endParaRPr lang="de-DE" dirty="0">
              <a:solidFill>
                <a:srgbClr val="000000"/>
              </a:solidFill>
            </a:endParaRPr>
          </a:p>
          <a:p>
            <a:pPr marL="342900" lvl="1" indent="-342900">
              <a:buClr>
                <a:schemeClr val="accent6"/>
              </a:buClr>
              <a:defRPr/>
            </a:pPr>
            <a:r>
              <a:rPr lang="de-DE" dirty="0">
                <a:solidFill>
                  <a:srgbClr val="000000"/>
                </a:solidFill>
              </a:rPr>
              <a:t>Berechnung der Therapiehäufigkeit jedes Betriebs durch Behörde</a:t>
            </a:r>
          </a:p>
          <a:p>
            <a:pPr marL="342900" lvl="1" indent="-342900">
              <a:buClr>
                <a:schemeClr val="accent6"/>
              </a:buClr>
              <a:defRPr/>
            </a:pPr>
            <a:endParaRPr lang="de-DE" dirty="0">
              <a:solidFill>
                <a:srgbClr val="000000"/>
              </a:solidFill>
            </a:endParaRPr>
          </a:p>
          <a:p>
            <a:pPr marL="342900" lvl="1" indent="-342900">
              <a:buClr>
                <a:schemeClr val="accent6"/>
              </a:buClr>
              <a:defRPr/>
            </a:pPr>
            <a:r>
              <a:rPr lang="de-DE" dirty="0">
                <a:solidFill>
                  <a:srgbClr val="000000"/>
                </a:solidFill>
              </a:rPr>
              <a:t>Weitergabe an Bundesamt für Verbraucherschutz und Lebensmittelsicherheit BVL (anonymisiert)</a:t>
            </a:r>
          </a:p>
          <a:p>
            <a:pPr>
              <a:defRPr/>
            </a:pPr>
            <a:endParaRPr lang="de-DE" dirty="0"/>
          </a:p>
        </p:txBody>
      </p:sp>
      <p:sp>
        <p:nvSpPr>
          <p:cNvPr id="9220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ctr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e-DE" altLang="de-DE" smtClean="0">
                <a:solidFill>
                  <a:schemeClr val="tx2"/>
                </a:solidFill>
              </a:rPr>
              <a:t>Das neue Arzneimittelgesetz; Informationen für Tierhalter</a:t>
            </a:r>
          </a:p>
        </p:txBody>
      </p:sp>
      <p:sp>
        <p:nvSpPr>
          <p:cNvPr id="6" name="Rechteck 5"/>
          <p:cNvSpPr/>
          <p:nvPr/>
        </p:nvSpPr>
        <p:spPr bwMode="auto">
          <a:xfrm>
            <a:off x="611188" y="5368924"/>
            <a:ext cx="7345362" cy="622801"/>
          </a:xfrm>
          <a:prstGeom prst="rect">
            <a:avLst/>
          </a:prstGeom>
          <a:solidFill>
            <a:schemeClr val="accent2">
              <a:alpha val="60000"/>
            </a:schemeClr>
          </a:solidFill>
          <a:ln w="9525" cap="flat" cmpd="sng" algn="ctr">
            <a:solidFill>
              <a:srgbClr val="0086BC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72000" tIns="0" rIns="72000" bIns="0" anchor="ctr"/>
          <a:lstStyle/>
          <a:p>
            <a:pPr algn="ctr" defTabSz="822325" eaLnBrk="0" hangingPunct="0">
              <a:defRPr/>
            </a:pPr>
            <a:r>
              <a:rPr lang="de-DE" b="1" dirty="0">
                <a:solidFill>
                  <a:schemeClr val="tx2">
                    <a:lumMod val="50000"/>
                  </a:schemeClr>
                </a:solidFill>
              </a:rPr>
              <a:t>Meldungen </a:t>
            </a:r>
            <a:r>
              <a:rPr lang="de-DE" b="1" dirty="0" smtClean="0">
                <a:solidFill>
                  <a:schemeClr val="tx2">
                    <a:lumMod val="50000"/>
                  </a:schemeClr>
                </a:solidFill>
              </a:rPr>
              <a:t>der Therapiehäufigkeiten </a:t>
            </a:r>
            <a:r>
              <a:rPr lang="de-DE" b="1" dirty="0">
                <a:solidFill>
                  <a:schemeClr val="tx2">
                    <a:lumMod val="50000"/>
                  </a:schemeClr>
                </a:solidFill>
              </a:rPr>
              <a:t>an BVL bis 28.02./31.08.  des Jahres 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592CE1B-30C9-4889-BB3A-07BF307AF618}" type="slidenum">
              <a:rPr lang="en-US" altLang="de-DE" smtClean="0"/>
              <a:pPr>
                <a:defRPr/>
              </a:pPr>
              <a:t>30</a:t>
            </a:fld>
            <a:endParaRPr lang="en-US" alt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 smtClean="0"/>
              <a:t>§ 58c: Therapiehäufigkeit</a:t>
            </a:r>
            <a:br>
              <a:rPr lang="de-DE" altLang="de-DE" dirty="0" smtClean="0"/>
            </a:br>
            <a:r>
              <a:rPr lang="de-DE" altLang="de-DE" dirty="0" smtClean="0"/>
              <a:t>Kennzahlen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Clr>
                <a:schemeClr val="accent6"/>
              </a:buClr>
              <a:defRPr/>
            </a:pPr>
            <a:r>
              <a:rPr lang="de-DE" dirty="0">
                <a:solidFill>
                  <a:srgbClr val="000000"/>
                </a:solidFill>
              </a:rPr>
              <a:t>BVL ermittelt aus den Therapiehäufigkeiten der Betriebe für jede </a:t>
            </a:r>
            <a:br>
              <a:rPr lang="de-DE" dirty="0">
                <a:solidFill>
                  <a:srgbClr val="000000"/>
                </a:solidFill>
              </a:rPr>
            </a:br>
            <a:r>
              <a:rPr lang="de-DE" dirty="0">
                <a:solidFill>
                  <a:srgbClr val="000000"/>
                </a:solidFill>
              </a:rPr>
              <a:t>Nutzungsart</a:t>
            </a:r>
          </a:p>
          <a:p>
            <a:pPr marL="717550" lvl="1" indent="-363538">
              <a:buClr>
                <a:schemeClr val="accent6"/>
              </a:buClr>
              <a:defRPr/>
            </a:pPr>
            <a:r>
              <a:rPr lang="de-DE" dirty="0">
                <a:solidFill>
                  <a:srgbClr val="000000"/>
                </a:solidFill>
              </a:rPr>
              <a:t>Kennzahl 1: Median </a:t>
            </a:r>
            <a:br>
              <a:rPr lang="de-DE" dirty="0">
                <a:solidFill>
                  <a:srgbClr val="000000"/>
                </a:solidFill>
              </a:rPr>
            </a:br>
            <a:r>
              <a:rPr lang="de-DE" dirty="0">
                <a:solidFill>
                  <a:srgbClr val="000000"/>
                </a:solidFill>
              </a:rPr>
              <a:t>(Wert, unter dem 50 Prozent aller Betriebs-Therapiehäufigkeiten liegen) und</a:t>
            </a:r>
          </a:p>
          <a:p>
            <a:pPr marL="717550" lvl="1" indent="-363538">
              <a:buClr>
                <a:schemeClr val="accent6"/>
              </a:buClr>
              <a:defRPr/>
            </a:pPr>
            <a:r>
              <a:rPr lang="de-DE" dirty="0">
                <a:solidFill>
                  <a:srgbClr val="000000"/>
                </a:solidFill>
              </a:rPr>
              <a:t>Kennzahl 2: drittes Quartil </a:t>
            </a:r>
            <a:br>
              <a:rPr lang="de-DE" dirty="0">
                <a:solidFill>
                  <a:srgbClr val="000000"/>
                </a:solidFill>
              </a:rPr>
            </a:br>
            <a:r>
              <a:rPr lang="de-DE" dirty="0">
                <a:solidFill>
                  <a:srgbClr val="000000"/>
                </a:solidFill>
              </a:rPr>
              <a:t>(Wert, unter dem 75 Prozent aller Betriebs-Therapiehäufigkeiten liegen)</a:t>
            </a:r>
          </a:p>
          <a:p>
            <a:pPr marL="342900" lvl="1" indent="-342900">
              <a:buClr>
                <a:schemeClr val="accent6"/>
              </a:buClr>
              <a:defRPr/>
            </a:pPr>
            <a:r>
              <a:rPr lang="de-DE" dirty="0">
                <a:solidFill>
                  <a:srgbClr val="000000"/>
                </a:solidFill>
              </a:rPr>
              <a:t>Bekanntgabe der aktuellen Kennzahlen im Bundesanzeiger</a:t>
            </a:r>
          </a:p>
          <a:p>
            <a:pPr marL="342900" lvl="1" indent="-342900">
              <a:buClr>
                <a:schemeClr val="accent6"/>
              </a:buClr>
              <a:defRPr/>
            </a:pPr>
            <a:r>
              <a:rPr lang="de-DE" dirty="0">
                <a:solidFill>
                  <a:srgbClr val="000000"/>
                </a:solidFill>
              </a:rPr>
              <a:t>Mitteilung der Therapiehäufigkeit(en) an den Tierhalter durch HIT oder (auf Antrag) durch die zuständige Behörde</a:t>
            </a:r>
          </a:p>
          <a:p>
            <a:pPr>
              <a:defRPr/>
            </a:pPr>
            <a:endParaRPr lang="de-DE" dirty="0"/>
          </a:p>
        </p:txBody>
      </p:sp>
      <p:sp>
        <p:nvSpPr>
          <p:cNvPr id="1024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ctr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e-DE" altLang="de-DE" smtClean="0">
                <a:solidFill>
                  <a:schemeClr val="tx2"/>
                </a:solidFill>
              </a:rPr>
              <a:t>Das neue Arzneimittelgesetz; Informationen für Tierhalter</a:t>
            </a:r>
          </a:p>
        </p:txBody>
      </p:sp>
      <p:sp>
        <p:nvSpPr>
          <p:cNvPr id="7" name="Rechteck 6"/>
          <p:cNvSpPr/>
          <p:nvPr/>
        </p:nvSpPr>
        <p:spPr bwMode="auto">
          <a:xfrm>
            <a:off x="687388" y="5688013"/>
            <a:ext cx="7343775" cy="604503"/>
          </a:xfrm>
          <a:prstGeom prst="rect">
            <a:avLst/>
          </a:prstGeom>
          <a:solidFill>
            <a:schemeClr val="accent2">
              <a:alpha val="60000"/>
            </a:schemeClr>
          </a:solidFill>
          <a:ln w="9525" cap="flat" cmpd="sng" algn="ctr">
            <a:solidFill>
              <a:srgbClr val="0086BC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72000" tIns="0" rIns="72000" bIns="0" anchor="ctr"/>
          <a:lstStyle/>
          <a:p>
            <a:pPr algn="ctr" defTabSz="822325" eaLnBrk="0" hangingPunct="0">
              <a:defRPr/>
            </a:pPr>
            <a:r>
              <a:rPr lang="de-DE" b="1">
                <a:solidFill>
                  <a:schemeClr val="tx2">
                    <a:lumMod val="50000"/>
                  </a:schemeClr>
                </a:solidFill>
              </a:rPr>
              <a:t>Übermittlung </a:t>
            </a:r>
            <a:r>
              <a:rPr lang="de-DE" b="1" smtClean="0">
                <a:solidFill>
                  <a:schemeClr val="tx2">
                    <a:lumMod val="50000"/>
                  </a:schemeClr>
                </a:solidFill>
              </a:rPr>
              <a:t>der Therapiehäufigkeiten </a:t>
            </a:r>
            <a:r>
              <a:rPr lang="de-DE" b="1" dirty="0">
                <a:solidFill>
                  <a:schemeClr val="tx2">
                    <a:lumMod val="50000"/>
                  </a:schemeClr>
                </a:solidFill>
              </a:rPr>
              <a:t>an </a:t>
            </a:r>
            <a:r>
              <a:rPr lang="de-DE" b="1" dirty="0" smtClean="0">
                <a:solidFill>
                  <a:schemeClr val="tx2">
                    <a:lumMod val="50000"/>
                  </a:schemeClr>
                </a:solidFill>
              </a:rPr>
              <a:t>Tierhalter und Bekanntgabe der Kennzahlen </a:t>
            </a:r>
            <a:r>
              <a:rPr lang="de-DE" b="1" dirty="0">
                <a:solidFill>
                  <a:schemeClr val="tx2">
                    <a:lumMod val="50000"/>
                  </a:schemeClr>
                </a:solidFill>
              </a:rPr>
              <a:t>bis 31.03./30.09. jeden Jahres   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592CE1B-30C9-4889-BB3A-07BF307AF618}" type="slidenum">
              <a:rPr lang="en-US" altLang="de-DE" smtClean="0"/>
              <a:pPr>
                <a:defRPr/>
              </a:pPr>
              <a:t>31</a:t>
            </a:fld>
            <a:endParaRPr lang="en-US" alt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mtClean="0"/>
              <a:t>Kennzahlen 1 und 2: Beispiel mit 100 Betrieben</a:t>
            </a:r>
          </a:p>
        </p:txBody>
      </p:sp>
      <p:sp>
        <p:nvSpPr>
          <p:cNvPr id="3072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altLang="de-DE" smtClean="0"/>
          </a:p>
        </p:txBody>
      </p:sp>
      <p:sp>
        <p:nvSpPr>
          <p:cNvPr id="11268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ctr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e-DE" altLang="de-DE" smtClean="0">
                <a:solidFill>
                  <a:schemeClr val="tx2"/>
                </a:solidFill>
              </a:rPr>
              <a:t>Das neue Arzneimittelgesetz; Informationen für Tierhalter</a:t>
            </a:r>
          </a:p>
        </p:txBody>
      </p:sp>
      <p:pic>
        <p:nvPicPr>
          <p:cNvPr id="3072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3" y="1609725"/>
            <a:ext cx="6875462" cy="443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592CE1B-30C9-4889-BB3A-07BF307AF618}" type="slidenum">
              <a:rPr lang="en-US" altLang="de-DE" smtClean="0"/>
              <a:pPr>
                <a:defRPr/>
              </a:pPr>
              <a:t>32</a:t>
            </a:fld>
            <a:endParaRPr lang="en-US" alt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mtClean="0"/>
              <a:t>Kennzahlen 1 und 2: Beispiel mit 100 Betrieben</a:t>
            </a:r>
          </a:p>
        </p:txBody>
      </p:sp>
      <p:sp>
        <p:nvSpPr>
          <p:cNvPr id="31747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altLang="de-DE" smtClean="0"/>
          </a:p>
        </p:txBody>
      </p:sp>
      <p:sp>
        <p:nvSpPr>
          <p:cNvPr id="12292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ctr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e-DE" altLang="de-DE" smtClean="0">
                <a:solidFill>
                  <a:schemeClr val="tx2"/>
                </a:solidFill>
              </a:rPr>
              <a:t>Das neue Arzneimittelgesetz; Informationen für Tierhalter</a:t>
            </a:r>
          </a:p>
        </p:txBody>
      </p:sp>
      <p:pic>
        <p:nvPicPr>
          <p:cNvPr id="3174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3" y="1609725"/>
            <a:ext cx="6875462" cy="443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1750" name="Gerade Verbindung 6"/>
          <p:cNvCxnSpPr>
            <a:cxnSpLocks noChangeShapeType="1"/>
          </p:cNvCxnSpPr>
          <p:nvPr/>
        </p:nvCxnSpPr>
        <p:spPr bwMode="auto">
          <a:xfrm>
            <a:off x="4098925" y="2200275"/>
            <a:ext cx="0" cy="3240088"/>
          </a:xfrm>
          <a:prstGeom prst="line">
            <a:avLst/>
          </a:prstGeom>
          <a:noFill/>
          <a:ln w="22225" algn="ctr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751" name="Gerade Verbindung 10"/>
          <p:cNvCxnSpPr>
            <a:cxnSpLocks noChangeShapeType="1"/>
          </p:cNvCxnSpPr>
          <p:nvPr/>
        </p:nvCxnSpPr>
        <p:spPr bwMode="auto">
          <a:xfrm>
            <a:off x="1116013" y="5037138"/>
            <a:ext cx="2982912" cy="0"/>
          </a:xfrm>
          <a:prstGeom prst="line">
            <a:avLst/>
          </a:prstGeom>
          <a:noFill/>
          <a:ln w="22225" algn="ctr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752" name="Textfeld 17"/>
          <p:cNvSpPr txBox="1">
            <a:spLocks noChangeArrowheads="1"/>
          </p:cNvSpPr>
          <p:nvPr/>
        </p:nvSpPr>
        <p:spPr bwMode="auto">
          <a:xfrm>
            <a:off x="3006725" y="2354263"/>
            <a:ext cx="1046163" cy="461962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defRPr sz="2000" b="1"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de-DE" altLang="de-DE" sz="1200" b="0">
                <a:solidFill>
                  <a:schemeClr val="tx1"/>
                </a:solidFill>
              </a:rPr>
              <a:t>Median = Kennzahl 1</a:t>
            </a:r>
          </a:p>
        </p:txBody>
      </p:sp>
      <p:grpSp>
        <p:nvGrpSpPr>
          <p:cNvPr id="31753" name="Gruppieren 24"/>
          <p:cNvGrpSpPr>
            <a:grpSpLocks/>
          </p:cNvGrpSpPr>
          <p:nvPr/>
        </p:nvGrpSpPr>
        <p:grpSpPr bwMode="auto">
          <a:xfrm>
            <a:off x="2441575" y="5672138"/>
            <a:ext cx="998538" cy="441325"/>
            <a:chOff x="2588216" y="4107051"/>
            <a:chExt cx="999643" cy="441702"/>
          </a:xfrm>
        </p:grpSpPr>
        <p:sp>
          <p:nvSpPr>
            <p:cNvPr id="31758" name="Ellipse 18"/>
            <p:cNvSpPr>
              <a:spLocks noChangeArrowheads="1"/>
            </p:cNvSpPr>
            <p:nvPr/>
          </p:nvSpPr>
          <p:spPr bwMode="auto">
            <a:xfrm>
              <a:off x="2607590" y="4107051"/>
              <a:ext cx="887280" cy="441702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 w="25400" algn="ctr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defRPr sz="2000" b="1">
                  <a:solidFill>
                    <a:srgbClr val="000000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endParaRPr lang="de-DE" altLang="de-DE" sz="1800" b="0">
                <a:solidFill>
                  <a:schemeClr val="tx1"/>
                </a:solidFill>
              </a:endParaRPr>
            </a:p>
          </p:txBody>
        </p:sp>
        <p:sp>
          <p:nvSpPr>
            <p:cNvPr id="31759" name="Textfeld 20"/>
            <p:cNvSpPr txBox="1">
              <a:spLocks noChangeArrowheads="1"/>
            </p:cNvSpPr>
            <p:nvPr/>
          </p:nvSpPr>
          <p:spPr bwMode="auto">
            <a:xfrm>
              <a:off x="2588216" y="4193222"/>
              <a:ext cx="99964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defRPr sz="2000" b="1">
                  <a:solidFill>
                    <a:srgbClr val="000000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de-DE" altLang="de-DE" sz="1200" b="0">
                  <a:solidFill>
                    <a:schemeClr val="tx1"/>
                  </a:solidFill>
                </a:rPr>
                <a:t>Betrieb 50</a:t>
              </a:r>
              <a:endParaRPr lang="de-DE" altLang="de-DE" b="0">
                <a:solidFill>
                  <a:schemeClr val="tx1"/>
                </a:solidFill>
              </a:endParaRPr>
            </a:p>
          </p:txBody>
        </p:sp>
      </p:grpSp>
      <p:grpSp>
        <p:nvGrpSpPr>
          <p:cNvPr id="31754" name="Gruppieren 26"/>
          <p:cNvGrpSpPr>
            <a:grpSpLocks/>
          </p:cNvGrpSpPr>
          <p:nvPr/>
        </p:nvGrpSpPr>
        <p:grpSpPr bwMode="auto">
          <a:xfrm>
            <a:off x="531813" y="4838700"/>
            <a:ext cx="460375" cy="363538"/>
            <a:chOff x="2588216" y="4135326"/>
            <a:chExt cx="999643" cy="441702"/>
          </a:xfrm>
        </p:grpSpPr>
        <p:sp>
          <p:nvSpPr>
            <p:cNvPr id="31756" name="Ellipse 27"/>
            <p:cNvSpPr>
              <a:spLocks noChangeArrowheads="1"/>
            </p:cNvSpPr>
            <p:nvPr/>
          </p:nvSpPr>
          <p:spPr bwMode="auto">
            <a:xfrm>
              <a:off x="2607590" y="4135326"/>
              <a:ext cx="887280" cy="441702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 w="25400" algn="ctr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defRPr sz="2000" b="1">
                  <a:solidFill>
                    <a:srgbClr val="000000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endParaRPr lang="de-DE" altLang="de-DE" sz="1800" b="0">
                <a:solidFill>
                  <a:schemeClr val="tx1"/>
                </a:solidFill>
              </a:endParaRPr>
            </a:p>
          </p:txBody>
        </p:sp>
        <p:sp>
          <p:nvSpPr>
            <p:cNvPr id="31757" name="Textfeld 28"/>
            <p:cNvSpPr txBox="1">
              <a:spLocks noChangeArrowheads="1"/>
            </p:cNvSpPr>
            <p:nvPr/>
          </p:nvSpPr>
          <p:spPr bwMode="auto">
            <a:xfrm>
              <a:off x="2588216" y="4193221"/>
              <a:ext cx="999643" cy="3368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defRPr sz="2000" b="1">
                  <a:solidFill>
                    <a:srgbClr val="000000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de-DE" altLang="de-DE" sz="1200" b="0">
                  <a:solidFill>
                    <a:schemeClr val="tx1"/>
                  </a:solidFill>
                </a:rPr>
                <a:t>3,0</a:t>
              </a:r>
              <a:endParaRPr lang="de-DE" altLang="de-DE" b="0">
                <a:solidFill>
                  <a:schemeClr val="tx1"/>
                </a:solidFill>
              </a:endParaRPr>
            </a:p>
          </p:txBody>
        </p:sp>
      </p:grpSp>
      <p:cxnSp>
        <p:nvCxnSpPr>
          <p:cNvPr id="31755" name="Gekrümmte Verbindung 29"/>
          <p:cNvCxnSpPr>
            <a:cxnSpLocks noChangeShapeType="1"/>
            <a:stCxn id="31758" idx="0"/>
          </p:cNvCxnSpPr>
          <p:nvPr/>
        </p:nvCxnSpPr>
        <p:spPr bwMode="auto">
          <a:xfrm rot="5400000" flipH="1" flipV="1">
            <a:off x="3385344" y="4958557"/>
            <a:ext cx="231775" cy="1195387"/>
          </a:xfrm>
          <a:prstGeom prst="curvedConnector2">
            <a:avLst/>
          </a:prstGeom>
          <a:noFill/>
          <a:ln w="25400" algn="ctr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592CE1B-30C9-4889-BB3A-07BF307AF618}" type="slidenum">
              <a:rPr lang="en-US" altLang="de-DE" smtClean="0"/>
              <a:pPr>
                <a:defRPr/>
              </a:pPr>
              <a:t>33</a:t>
            </a:fld>
            <a:endParaRPr lang="en-US" alt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mtClean="0"/>
              <a:t>Kennzahlen 1 und 2: Beispiel mit 100 Betrieben</a:t>
            </a:r>
          </a:p>
        </p:txBody>
      </p:sp>
      <p:sp>
        <p:nvSpPr>
          <p:cNvPr id="32771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altLang="de-DE" smtClean="0"/>
          </a:p>
        </p:txBody>
      </p:sp>
      <p:sp>
        <p:nvSpPr>
          <p:cNvPr id="13316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ctr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e-DE" altLang="de-DE" smtClean="0">
                <a:solidFill>
                  <a:schemeClr val="tx2"/>
                </a:solidFill>
              </a:rPr>
              <a:t>Das neue Arzneimittelgesetz; Informationen für Tierhalter</a:t>
            </a:r>
          </a:p>
        </p:txBody>
      </p:sp>
      <p:pic>
        <p:nvPicPr>
          <p:cNvPr id="3277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3" y="1609725"/>
            <a:ext cx="6875462" cy="443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2774" name="Gerade Verbindung 6"/>
          <p:cNvCxnSpPr>
            <a:cxnSpLocks noChangeShapeType="1"/>
          </p:cNvCxnSpPr>
          <p:nvPr/>
        </p:nvCxnSpPr>
        <p:spPr bwMode="auto">
          <a:xfrm>
            <a:off x="4098925" y="2200275"/>
            <a:ext cx="0" cy="3240088"/>
          </a:xfrm>
          <a:prstGeom prst="line">
            <a:avLst/>
          </a:prstGeom>
          <a:noFill/>
          <a:ln w="25400" algn="ctr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775" name="Gerade Verbindung 10"/>
          <p:cNvCxnSpPr>
            <a:cxnSpLocks noChangeShapeType="1"/>
          </p:cNvCxnSpPr>
          <p:nvPr/>
        </p:nvCxnSpPr>
        <p:spPr bwMode="auto">
          <a:xfrm>
            <a:off x="1116013" y="5037138"/>
            <a:ext cx="2982912" cy="0"/>
          </a:xfrm>
          <a:prstGeom prst="line">
            <a:avLst/>
          </a:prstGeom>
          <a:noFill/>
          <a:ln w="25400" algn="ctr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2776" name="Textfeld 17"/>
          <p:cNvSpPr txBox="1">
            <a:spLocks noChangeArrowheads="1"/>
          </p:cNvSpPr>
          <p:nvPr/>
        </p:nvSpPr>
        <p:spPr bwMode="auto">
          <a:xfrm>
            <a:off x="2998788" y="2354263"/>
            <a:ext cx="1054100" cy="461962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defRPr sz="2000" b="1"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de-DE" altLang="de-DE" sz="1200" b="0">
                <a:solidFill>
                  <a:schemeClr val="tx1"/>
                </a:solidFill>
              </a:rPr>
              <a:t>Median = Kennzahl 1</a:t>
            </a:r>
          </a:p>
        </p:txBody>
      </p:sp>
      <p:grpSp>
        <p:nvGrpSpPr>
          <p:cNvPr id="32777" name="Gruppieren 24"/>
          <p:cNvGrpSpPr>
            <a:grpSpLocks/>
          </p:cNvGrpSpPr>
          <p:nvPr/>
        </p:nvGrpSpPr>
        <p:grpSpPr bwMode="auto">
          <a:xfrm>
            <a:off x="2441575" y="5672138"/>
            <a:ext cx="998538" cy="441325"/>
            <a:chOff x="2588216" y="4107051"/>
            <a:chExt cx="999643" cy="441702"/>
          </a:xfrm>
        </p:grpSpPr>
        <p:sp>
          <p:nvSpPr>
            <p:cNvPr id="32792" name="Ellipse 18"/>
            <p:cNvSpPr>
              <a:spLocks noChangeArrowheads="1"/>
            </p:cNvSpPr>
            <p:nvPr/>
          </p:nvSpPr>
          <p:spPr bwMode="auto">
            <a:xfrm>
              <a:off x="2607590" y="4107051"/>
              <a:ext cx="887280" cy="441702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 w="25400" algn="ctr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defRPr sz="2000" b="1">
                  <a:solidFill>
                    <a:srgbClr val="000000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endParaRPr lang="de-DE" altLang="de-DE" sz="1800" b="0">
                <a:solidFill>
                  <a:schemeClr val="tx1"/>
                </a:solidFill>
              </a:endParaRPr>
            </a:p>
          </p:txBody>
        </p:sp>
        <p:sp>
          <p:nvSpPr>
            <p:cNvPr id="32793" name="Textfeld 20"/>
            <p:cNvSpPr txBox="1">
              <a:spLocks noChangeArrowheads="1"/>
            </p:cNvSpPr>
            <p:nvPr/>
          </p:nvSpPr>
          <p:spPr bwMode="auto">
            <a:xfrm>
              <a:off x="2588216" y="4193222"/>
              <a:ext cx="99964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defRPr sz="2000" b="1">
                  <a:solidFill>
                    <a:srgbClr val="000000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de-DE" altLang="de-DE" sz="1200" b="0">
                  <a:solidFill>
                    <a:schemeClr val="tx1"/>
                  </a:solidFill>
                </a:rPr>
                <a:t>Betrieb 50</a:t>
              </a:r>
              <a:endParaRPr lang="de-DE" altLang="de-DE" b="0">
                <a:solidFill>
                  <a:schemeClr val="tx1"/>
                </a:solidFill>
              </a:endParaRPr>
            </a:p>
          </p:txBody>
        </p:sp>
      </p:grpSp>
      <p:grpSp>
        <p:nvGrpSpPr>
          <p:cNvPr id="32778" name="Gruppieren 26"/>
          <p:cNvGrpSpPr>
            <a:grpSpLocks/>
          </p:cNvGrpSpPr>
          <p:nvPr/>
        </p:nvGrpSpPr>
        <p:grpSpPr bwMode="auto">
          <a:xfrm>
            <a:off x="531813" y="4838700"/>
            <a:ext cx="460375" cy="363538"/>
            <a:chOff x="2588216" y="4135326"/>
            <a:chExt cx="999643" cy="441702"/>
          </a:xfrm>
        </p:grpSpPr>
        <p:sp>
          <p:nvSpPr>
            <p:cNvPr id="32790" name="Ellipse 27"/>
            <p:cNvSpPr>
              <a:spLocks noChangeArrowheads="1"/>
            </p:cNvSpPr>
            <p:nvPr/>
          </p:nvSpPr>
          <p:spPr bwMode="auto">
            <a:xfrm>
              <a:off x="2607590" y="4135326"/>
              <a:ext cx="887280" cy="441702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 w="25400" algn="ctr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defRPr sz="2000" b="1">
                  <a:solidFill>
                    <a:srgbClr val="000000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endParaRPr lang="de-DE" altLang="de-DE" sz="1800" b="0">
                <a:solidFill>
                  <a:schemeClr val="tx1"/>
                </a:solidFill>
              </a:endParaRPr>
            </a:p>
          </p:txBody>
        </p:sp>
        <p:sp>
          <p:nvSpPr>
            <p:cNvPr id="32791" name="Textfeld 28"/>
            <p:cNvSpPr txBox="1">
              <a:spLocks noChangeArrowheads="1"/>
            </p:cNvSpPr>
            <p:nvPr/>
          </p:nvSpPr>
          <p:spPr bwMode="auto">
            <a:xfrm>
              <a:off x="2588216" y="4193221"/>
              <a:ext cx="999643" cy="3368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defRPr sz="2000" b="1">
                  <a:solidFill>
                    <a:srgbClr val="000000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de-DE" altLang="de-DE" sz="1200" b="0">
                  <a:solidFill>
                    <a:schemeClr val="tx1"/>
                  </a:solidFill>
                </a:rPr>
                <a:t>3,0</a:t>
              </a:r>
              <a:endParaRPr lang="de-DE" altLang="de-DE" b="0">
                <a:solidFill>
                  <a:schemeClr val="tx1"/>
                </a:solidFill>
              </a:endParaRPr>
            </a:p>
          </p:txBody>
        </p:sp>
      </p:grpSp>
      <p:cxnSp>
        <p:nvCxnSpPr>
          <p:cNvPr id="32779" name="Gekrümmte Verbindung 29"/>
          <p:cNvCxnSpPr>
            <a:cxnSpLocks noChangeShapeType="1"/>
            <a:stCxn id="32792" idx="0"/>
          </p:cNvCxnSpPr>
          <p:nvPr/>
        </p:nvCxnSpPr>
        <p:spPr bwMode="auto">
          <a:xfrm rot="5400000" flipH="1" flipV="1">
            <a:off x="3385344" y="4958557"/>
            <a:ext cx="231775" cy="1195387"/>
          </a:xfrm>
          <a:prstGeom prst="curvedConnector2">
            <a:avLst/>
          </a:prstGeom>
          <a:noFill/>
          <a:ln w="25400" algn="ctr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780" name="Gerade Verbindung 16"/>
          <p:cNvCxnSpPr>
            <a:cxnSpLocks noChangeShapeType="1"/>
          </p:cNvCxnSpPr>
          <p:nvPr/>
        </p:nvCxnSpPr>
        <p:spPr bwMode="auto">
          <a:xfrm>
            <a:off x="5607050" y="2220913"/>
            <a:ext cx="0" cy="3240087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781" name="Gerade Verbindung 19"/>
          <p:cNvCxnSpPr>
            <a:cxnSpLocks noChangeShapeType="1"/>
          </p:cNvCxnSpPr>
          <p:nvPr/>
        </p:nvCxnSpPr>
        <p:spPr bwMode="auto">
          <a:xfrm>
            <a:off x="1116013" y="4786313"/>
            <a:ext cx="4491037" cy="0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2782" name="Textfeld 21"/>
          <p:cNvSpPr txBox="1">
            <a:spLocks noChangeArrowheads="1"/>
          </p:cNvSpPr>
          <p:nvPr/>
        </p:nvSpPr>
        <p:spPr bwMode="auto">
          <a:xfrm>
            <a:off x="4378325" y="2349500"/>
            <a:ext cx="1160463" cy="461963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defRPr sz="2000" b="1"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de-DE" altLang="de-DE" sz="1200" b="0">
                <a:solidFill>
                  <a:schemeClr val="tx1"/>
                </a:solidFill>
              </a:rPr>
              <a:t>75%-Quartil = Kennzahl 2</a:t>
            </a:r>
          </a:p>
        </p:txBody>
      </p:sp>
      <p:grpSp>
        <p:nvGrpSpPr>
          <p:cNvPr id="32783" name="Gruppieren 7"/>
          <p:cNvGrpSpPr>
            <a:grpSpLocks/>
          </p:cNvGrpSpPr>
          <p:nvPr/>
        </p:nvGrpSpPr>
        <p:grpSpPr bwMode="auto">
          <a:xfrm>
            <a:off x="1120775" y="4389438"/>
            <a:ext cx="460375" cy="363537"/>
            <a:chOff x="1121045" y="4389466"/>
            <a:chExt cx="459784" cy="363170"/>
          </a:xfrm>
        </p:grpSpPr>
        <p:sp>
          <p:nvSpPr>
            <p:cNvPr id="32788" name="Ellipse 25"/>
            <p:cNvSpPr>
              <a:spLocks noChangeArrowheads="1"/>
            </p:cNvSpPr>
            <p:nvPr/>
          </p:nvSpPr>
          <p:spPr bwMode="auto">
            <a:xfrm>
              <a:off x="1137705" y="4389466"/>
              <a:ext cx="408103" cy="36317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 w="25400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defRPr sz="2000" b="1">
                  <a:solidFill>
                    <a:srgbClr val="000000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endParaRPr lang="de-DE" altLang="de-DE" sz="1800" b="0">
                <a:solidFill>
                  <a:schemeClr val="tx1"/>
                </a:solidFill>
              </a:endParaRPr>
            </a:p>
          </p:txBody>
        </p:sp>
        <p:sp>
          <p:nvSpPr>
            <p:cNvPr id="32789" name="Textfeld 30"/>
            <p:cNvSpPr txBox="1">
              <a:spLocks noChangeArrowheads="1"/>
            </p:cNvSpPr>
            <p:nvPr/>
          </p:nvSpPr>
          <p:spPr bwMode="auto">
            <a:xfrm>
              <a:off x="1121045" y="4437068"/>
              <a:ext cx="45978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defRPr sz="2000" b="1">
                  <a:solidFill>
                    <a:srgbClr val="000000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de-DE" altLang="de-DE" sz="1200" b="0">
                  <a:solidFill>
                    <a:schemeClr val="tx1"/>
                  </a:solidFill>
                </a:rPr>
                <a:t>5,0</a:t>
              </a:r>
              <a:endParaRPr lang="de-DE" altLang="de-DE" b="0">
                <a:solidFill>
                  <a:schemeClr val="tx1"/>
                </a:solidFill>
              </a:endParaRPr>
            </a:p>
          </p:txBody>
        </p:sp>
      </p:grpSp>
      <p:grpSp>
        <p:nvGrpSpPr>
          <p:cNvPr id="32784" name="Gruppieren 31"/>
          <p:cNvGrpSpPr>
            <a:grpSpLocks/>
          </p:cNvGrpSpPr>
          <p:nvPr/>
        </p:nvGrpSpPr>
        <p:grpSpPr bwMode="auto">
          <a:xfrm>
            <a:off x="5146675" y="5689600"/>
            <a:ext cx="1000125" cy="442913"/>
            <a:chOff x="2588216" y="4107051"/>
            <a:chExt cx="999643" cy="441702"/>
          </a:xfrm>
        </p:grpSpPr>
        <p:sp>
          <p:nvSpPr>
            <p:cNvPr id="32786" name="Ellipse 32"/>
            <p:cNvSpPr>
              <a:spLocks noChangeArrowheads="1"/>
            </p:cNvSpPr>
            <p:nvPr/>
          </p:nvSpPr>
          <p:spPr bwMode="auto">
            <a:xfrm>
              <a:off x="2607590" y="4107051"/>
              <a:ext cx="887280" cy="441702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 w="25400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defRPr sz="2000" b="1">
                  <a:solidFill>
                    <a:srgbClr val="000000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endParaRPr lang="de-DE" altLang="de-DE" sz="1800" b="0">
                <a:solidFill>
                  <a:schemeClr val="tx1"/>
                </a:solidFill>
              </a:endParaRPr>
            </a:p>
          </p:txBody>
        </p:sp>
        <p:sp>
          <p:nvSpPr>
            <p:cNvPr id="32787" name="Textfeld 33"/>
            <p:cNvSpPr txBox="1">
              <a:spLocks noChangeArrowheads="1"/>
            </p:cNvSpPr>
            <p:nvPr/>
          </p:nvSpPr>
          <p:spPr bwMode="auto">
            <a:xfrm>
              <a:off x="2588216" y="4193222"/>
              <a:ext cx="99964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defRPr sz="2000" b="1">
                  <a:solidFill>
                    <a:srgbClr val="000000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de-DE" altLang="de-DE" sz="1200" b="0">
                  <a:solidFill>
                    <a:schemeClr val="tx1"/>
                  </a:solidFill>
                </a:rPr>
                <a:t>Betrieb 75</a:t>
              </a:r>
              <a:endParaRPr lang="de-DE" altLang="de-DE" b="0">
                <a:solidFill>
                  <a:schemeClr val="tx1"/>
                </a:solidFill>
              </a:endParaRPr>
            </a:p>
          </p:txBody>
        </p:sp>
      </p:grpSp>
      <p:cxnSp>
        <p:nvCxnSpPr>
          <p:cNvPr id="32785" name="Gekrümmte Verbindung 34"/>
          <p:cNvCxnSpPr>
            <a:cxnSpLocks noChangeShapeType="1"/>
            <a:stCxn id="32786" idx="0"/>
          </p:cNvCxnSpPr>
          <p:nvPr/>
        </p:nvCxnSpPr>
        <p:spPr bwMode="auto">
          <a:xfrm rot="5400000" flipH="1" flipV="1">
            <a:off x="5485606" y="5564982"/>
            <a:ext cx="249237" cy="0"/>
          </a:xfrm>
          <a:prstGeom prst="curvedConnector3">
            <a:avLst>
              <a:gd name="adj1" fmla="val 50000"/>
            </a:avLst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592CE1B-30C9-4889-BB3A-07BF307AF618}" type="slidenum">
              <a:rPr lang="en-US" altLang="de-DE" smtClean="0"/>
              <a:pPr>
                <a:defRPr/>
              </a:pPr>
              <a:t>34</a:t>
            </a:fld>
            <a:endParaRPr lang="en-US" alt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mtClean="0"/>
              <a:t>§ 58d: Antibiotikaminimierung</a:t>
            </a:r>
            <a:br>
              <a:rPr lang="de-DE" altLang="de-DE" smtClean="0"/>
            </a:br>
            <a:r>
              <a:rPr lang="de-DE" altLang="de-DE" smtClean="0"/>
              <a:t>Aufzeichnung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de-DE" altLang="de-DE" b="0" dirty="0">
                <a:solidFill>
                  <a:schemeClr val="tx1"/>
                </a:solidFill>
              </a:rPr>
              <a:t>Der Tierhalter muss zwei Monate nach Veröffentlichung der Kennzahlen</a:t>
            </a:r>
          </a:p>
          <a:p>
            <a:pPr>
              <a:defRPr/>
            </a:pPr>
            <a:endParaRPr lang="de-DE" altLang="de-DE" b="0" dirty="0">
              <a:solidFill>
                <a:schemeClr val="tx1"/>
              </a:solidFill>
            </a:endParaRPr>
          </a:p>
          <a:p>
            <a:pPr marL="342900" lvl="1" indent="-342900">
              <a:buClr>
                <a:schemeClr val="accent6"/>
              </a:buClr>
              <a:defRPr/>
            </a:pPr>
            <a:r>
              <a:rPr lang="de-DE" altLang="de-DE" dirty="0">
                <a:solidFill>
                  <a:srgbClr val="000000"/>
                </a:solidFill>
              </a:rPr>
              <a:t>überprüfen, ob die Therapiehäufigkeit des Betriebs oberhalb der Kennzahl 1 oder der Kennzahl 2 liegt und </a:t>
            </a:r>
          </a:p>
          <a:p>
            <a:pPr marL="0" lvl="1" indent="0">
              <a:buClr>
                <a:schemeClr val="accent6"/>
              </a:buClr>
              <a:buNone/>
              <a:defRPr/>
            </a:pPr>
            <a:endParaRPr lang="de-DE" altLang="de-DE" dirty="0">
              <a:solidFill>
                <a:srgbClr val="000000"/>
              </a:solidFill>
            </a:endParaRPr>
          </a:p>
          <a:p>
            <a:pPr marL="342900" lvl="1" indent="-342900">
              <a:buClr>
                <a:schemeClr val="accent6"/>
              </a:buClr>
              <a:defRPr/>
            </a:pPr>
            <a:r>
              <a:rPr lang="de-DE" altLang="de-DE" dirty="0">
                <a:solidFill>
                  <a:srgbClr val="000000"/>
                </a:solidFill>
              </a:rPr>
              <a:t>das Ergebnis zur Überprüfung in seinen betrieblichen Unterlagen aufzeichnen.</a:t>
            </a:r>
          </a:p>
          <a:p>
            <a:pPr>
              <a:buFontTx/>
              <a:buAutoNum type="arabicPeriod" startAt="2"/>
              <a:defRPr/>
            </a:pPr>
            <a:endParaRPr lang="de-DE" b="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4340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ctr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e-DE" altLang="de-DE" smtClean="0">
                <a:solidFill>
                  <a:schemeClr val="tx2"/>
                </a:solidFill>
              </a:rPr>
              <a:t>Das neue Arzneimittelgesetz; Informationen für Tierhalter</a:t>
            </a:r>
          </a:p>
        </p:txBody>
      </p:sp>
      <p:sp>
        <p:nvSpPr>
          <p:cNvPr id="6" name="Rechteck 5"/>
          <p:cNvSpPr/>
          <p:nvPr/>
        </p:nvSpPr>
        <p:spPr bwMode="auto">
          <a:xfrm>
            <a:off x="918150" y="5814742"/>
            <a:ext cx="7200900" cy="349250"/>
          </a:xfrm>
          <a:prstGeom prst="rect">
            <a:avLst/>
          </a:prstGeom>
          <a:solidFill>
            <a:srgbClr val="0086BC">
              <a:alpha val="60000"/>
            </a:srgbClr>
          </a:solidFill>
          <a:ln w="9525" cap="flat" cmpd="sng" algn="ctr">
            <a:solidFill>
              <a:srgbClr val="0086BC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72000" tIns="0" rIns="72000" bIns="0" anchor="ctr"/>
          <a:lstStyle/>
          <a:p>
            <a:pPr algn="ctr" defTabSz="822325" eaLnBrk="0" hangingPunct="0">
              <a:defRPr/>
            </a:pPr>
            <a:r>
              <a:rPr lang="de-DE" b="1" dirty="0">
                <a:solidFill>
                  <a:schemeClr val="tx2">
                    <a:lumMod val="50000"/>
                  </a:schemeClr>
                </a:solidFill>
              </a:rPr>
              <a:t>Feststellung und Aufzeichnung bis 31.05./30.11. des Jahres   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592CE1B-30C9-4889-BB3A-07BF307AF618}" type="slidenum">
              <a:rPr lang="en-US" altLang="de-DE" smtClean="0"/>
              <a:pPr>
                <a:defRPr/>
              </a:pPr>
              <a:t>35</a:t>
            </a:fld>
            <a:endParaRPr lang="en-US" alt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mtClean="0"/>
              <a:t>§ 58d: Antibiotikaminimierung</a:t>
            </a:r>
            <a:br>
              <a:rPr lang="de-DE" altLang="de-DE" smtClean="0"/>
            </a:br>
            <a:r>
              <a:rPr lang="de-DE" altLang="de-DE" smtClean="0"/>
              <a:t>Kennzahl 1</a:t>
            </a:r>
          </a:p>
        </p:txBody>
      </p:sp>
      <p:sp>
        <p:nvSpPr>
          <p:cNvPr id="34819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altLang="de-DE" b="0" dirty="0">
                <a:solidFill>
                  <a:schemeClr val="tx1"/>
                </a:solidFill>
              </a:rPr>
              <a:t>Überschreitung der </a:t>
            </a:r>
            <a:r>
              <a:rPr lang="de-DE" altLang="de-DE" b="0" u="sng" dirty="0">
                <a:solidFill>
                  <a:schemeClr val="tx1"/>
                </a:solidFill>
              </a:rPr>
              <a:t>Kennzahl 1</a:t>
            </a:r>
            <a:endParaRPr lang="de-DE" altLang="de-DE" b="0" dirty="0">
              <a:solidFill>
                <a:schemeClr val="tx1"/>
              </a:solidFill>
            </a:endParaRPr>
          </a:p>
          <a:p>
            <a:pPr marL="342900" lvl="1" indent="-342900">
              <a:buClr>
                <a:schemeClr val="accent6"/>
              </a:buClr>
              <a:defRPr/>
            </a:pPr>
            <a:r>
              <a:rPr lang="de-DE" altLang="de-DE" dirty="0">
                <a:solidFill>
                  <a:srgbClr val="000000"/>
                </a:solidFill>
              </a:rPr>
              <a:t>Beratung durch Tierarzt</a:t>
            </a:r>
          </a:p>
          <a:p>
            <a:pPr marL="342900" lvl="1" indent="-342900">
              <a:buClr>
                <a:schemeClr val="accent6"/>
              </a:buClr>
              <a:defRPr/>
            </a:pPr>
            <a:r>
              <a:rPr lang="de-DE" altLang="de-DE" dirty="0">
                <a:solidFill>
                  <a:srgbClr val="000000"/>
                </a:solidFill>
              </a:rPr>
              <a:t>Feststellung der Ursachen </a:t>
            </a:r>
          </a:p>
          <a:p>
            <a:pPr marL="342900" lvl="1" indent="-342900">
              <a:buClr>
                <a:schemeClr val="accent6"/>
              </a:buClr>
              <a:defRPr/>
            </a:pPr>
            <a:r>
              <a:rPr lang="de-DE" altLang="de-DE" dirty="0">
                <a:solidFill>
                  <a:srgbClr val="000000"/>
                </a:solidFill>
              </a:rPr>
              <a:t>Prüfung, wie der Antibiotikaeinsatz verringert werden kann</a:t>
            </a:r>
          </a:p>
          <a:p>
            <a:pPr marL="342900" lvl="1" indent="-342900">
              <a:buClr>
                <a:schemeClr val="accent6"/>
              </a:buClr>
              <a:defRPr/>
            </a:pPr>
            <a:r>
              <a:rPr lang="de-DE" altLang="de-DE" dirty="0">
                <a:solidFill>
                  <a:srgbClr val="000000"/>
                </a:solidFill>
              </a:rPr>
              <a:t>ggf. Umsetzung von Maßnahmen zur Verringerung des Antibiotikaeinsatzes</a:t>
            </a:r>
          </a:p>
          <a:p>
            <a:pPr marL="342900" lvl="1" indent="-342900">
              <a:buClr>
                <a:schemeClr val="accent6"/>
              </a:buClr>
              <a:defRPr/>
            </a:pPr>
            <a:endParaRPr lang="de-DE" altLang="de-DE" dirty="0">
              <a:solidFill>
                <a:srgbClr val="000000"/>
              </a:solidFill>
            </a:endParaRPr>
          </a:p>
          <a:p>
            <a:pPr marL="342900" lvl="1" indent="-342900">
              <a:buClr>
                <a:schemeClr val="accent6"/>
              </a:buClr>
              <a:defRPr/>
            </a:pPr>
            <a:r>
              <a:rPr lang="de-DE" altLang="de-DE" dirty="0">
                <a:solidFill>
                  <a:srgbClr val="000000"/>
                </a:solidFill>
              </a:rPr>
              <a:t>Gewährleistung der notwendigen arzneilichen Versorgung der Tiere!</a:t>
            </a:r>
          </a:p>
          <a:p>
            <a:pPr lvl="1" eaLnBrk="1" hangingPunct="1"/>
            <a:endParaRPr lang="de-DE" altLang="de-DE" dirty="0"/>
          </a:p>
          <a:p>
            <a:endParaRPr lang="de-DE" altLang="de-DE" dirty="0" smtClean="0"/>
          </a:p>
          <a:p>
            <a:endParaRPr lang="de-DE" altLang="de-DE" dirty="0" smtClean="0"/>
          </a:p>
        </p:txBody>
      </p:sp>
      <p:sp>
        <p:nvSpPr>
          <p:cNvPr id="1536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ctr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e-DE" altLang="de-DE" smtClean="0">
                <a:solidFill>
                  <a:schemeClr val="tx2"/>
                </a:solidFill>
              </a:rPr>
              <a:t>Das neue Arzneimittelgesetz; Informationen für Tierhalter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592CE1B-30C9-4889-BB3A-07BF307AF618}" type="slidenum">
              <a:rPr lang="en-US" altLang="de-DE" smtClean="0"/>
              <a:pPr>
                <a:defRPr/>
              </a:pPr>
              <a:t>36</a:t>
            </a:fld>
            <a:endParaRPr lang="en-US" alt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mtClean="0"/>
              <a:t>§ 58d: Antibiotikaminimierung</a:t>
            </a:r>
            <a:br>
              <a:rPr lang="de-DE" altLang="de-DE" smtClean="0"/>
            </a:br>
            <a:r>
              <a:rPr lang="de-DE" altLang="de-DE" smtClean="0"/>
              <a:t>Kennzahl 2</a:t>
            </a:r>
          </a:p>
        </p:txBody>
      </p:sp>
      <p:sp>
        <p:nvSpPr>
          <p:cNvPr id="3584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altLang="de-DE" b="0" dirty="0">
                <a:solidFill>
                  <a:schemeClr val="tx1"/>
                </a:solidFill>
              </a:rPr>
              <a:t>Überschreitung der </a:t>
            </a:r>
            <a:r>
              <a:rPr lang="de-DE" altLang="de-DE" b="0" u="sng" dirty="0">
                <a:solidFill>
                  <a:schemeClr val="tx1"/>
                </a:solidFill>
              </a:rPr>
              <a:t>Kennzahl 2</a:t>
            </a:r>
            <a:endParaRPr lang="de-DE" altLang="de-DE" sz="1600" u="sng" dirty="0">
              <a:solidFill>
                <a:srgbClr val="0086BC"/>
              </a:solidFill>
            </a:endParaRPr>
          </a:p>
          <a:p>
            <a:pPr marL="342900" lvl="1" indent="-342900">
              <a:buClr>
                <a:schemeClr val="accent6"/>
              </a:buClr>
              <a:defRPr/>
            </a:pPr>
            <a:r>
              <a:rPr lang="de-DE" altLang="de-DE" dirty="0">
                <a:solidFill>
                  <a:srgbClr val="000000"/>
                </a:solidFill>
              </a:rPr>
              <a:t>Beratung durch Tierarzt</a:t>
            </a:r>
          </a:p>
          <a:p>
            <a:pPr marL="342900" lvl="1" indent="-342900">
              <a:buClr>
                <a:schemeClr val="accent6"/>
              </a:buClr>
              <a:defRPr/>
            </a:pPr>
            <a:r>
              <a:rPr lang="de-DE" altLang="de-DE" dirty="0">
                <a:solidFill>
                  <a:srgbClr val="000000"/>
                </a:solidFill>
              </a:rPr>
              <a:t>schriftlicher Maßnahmenplan mit dem Ziel der Verringerung des Antibiotikaeinsatzes</a:t>
            </a:r>
          </a:p>
          <a:p>
            <a:pPr marL="342900" lvl="1" indent="-342900">
              <a:buClr>
                <a:schemeClr val="accent6"/>
              </a:buClr>
              <a:defRPr/>
            </a:pPr>
            <a:r>
              <a:rPr lang="de-DE" altLang="de-DE" dirty="0">
                <a:solidFill>
                  <a:srgbClr val="000000"/>
                </a:solidFill>
              </a:rPr>
              <a:t>zusätzlich Zeitplan, wenn Umsetzung länger als 6 Monate dauert</a:t>
            </a:r>
          </a:p>
          <a:p>
            <a:pPr marL="342900" lvl="1" indent="-342900">
              <a:buClr>
                <a:schemeClr val="accent6"/>
              </a:buClr>
              <a:defRPr/>
            </a:pPr>
            <a:r>
              <a:rPr lang="de-DE" altLang="de-DE" dirty="0">
                <a:solidFill>
                  <a:srgbClr val="000000"/>
                </a:solidFill>
              </a:rPr>
              <a:t>unaufgeforderte Übermittlung des schriftlichen Maßnahmenplans an die zuständigen Behörde</a:t>
            </a:r>
          </a:p>
          <a:p>
            <a:pPr marL="342900" lvl="1" indent="-342900">
              <a:buClr>
                <a:schemeClr val="accent6"/>
              </a:buClr>
              <a:defRPr/>
            </a:pPr>
            <a:r>
              <a:rPr lang="de-DE" altLang="de-DE" dirty="0">
                <a:solidFill>
                  <a:srgbClr val="000000"/>
                </a:solidFill>
              </a:rPr>
              <a:t>Umsetzung der Maßnahmen innerhalb 6 Monate bzw. gemäß Zeitplan</a:t>
            </a:r>
          </a:p>
          <a:p>
            <a:pPr marL="342900" lvl="1" indent="-342900">
              <a:buClr>
                <a:schemeClr val="accent6"/>
              </a:buClr>
              <a:defRPr/>
            </a:pPr>
            <a:endParaRPr lang="de-DE" altLang="de-DE" dirty="0">
              <a:solidFill>
                <a:srgbClr val="000000"/>
              </a:solidFill>
            </a:endParaRPr>
          </a:p>
          <a:p>
            <a:pPr marL="342900" lvl="1" indent="-342900">
              <a:buClr>
                <a:schemeClr val="accent6"/>
              </a:buClr>
              <a:defRPr/>
            </a:pPr>
            <a:r>
              <a:rPr lang="de-DE" altLang="de-DE" dirty="0">
                <a:solidFill>
                  <a:srgbClr val="000000"/>
                </a:solidFill>
              </a:rPr>
              <a:t>Gewährleistung der notwendigen arzneilichen Versorgung der Tiere!</a:t>
            </a:r>
          </a:p>
          <a:p>
            <a:endParaRPr lang="de-DE" altLang="de-DE" dirty="0" smtClean="0"/>
          </a:p>
        </p:txBody>
      </p:sp>
      <p:sp>
        <p:nvSpPr>
          <p:cNvPr id="16388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ctr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e-DE" altLang="de-DE" smtClean="0">
                <a:solidFill>
                  <a:schemeClr val="tx2"/>
                </a:solidFill>
              </a:rPr>
              <a:t>Das neue Arzneimittelgesetz; Informationen für Tierhalter</a:t>
            </a:r>
          </a:p>
        </p:txBody>
      </p:sp>
      <p:sp>
        <p:nvSpPr>
          <p:cNvPr id="6" name="Rechteck 5"/>
          <p:cNvSpPr/>
          <p:nvPr/>
        </p:nvSpPr>
        <p:spPr bwMode="auto">
          <a:xfrm>
            <a:off x="684213" y="5245099"/>
            <a:ext cx="7200900" cy="650375"/>
          </a:xfrm>
          <a:prstGeom prst="rect">
            <a:avLst/>
          </a:prstGeom>
          <a:solidFill>
            <a:srgbClr val="0086BC">
              <a:alpha val="60000"/>
            </a:srgbClr>
          </a:solidFill>
          <a:ln w="9525" cap="flat" cmpd="sng" algn="ctr">
            <a:solidFill>
              <a:srgbClr val="0086BC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72000" tIns="0" rIns="72000" bIns="0" anchor="ctr"/>
          <a:lstStyle/>
          <a:p>
            <a:pPr algn="ctr" defTabSz="822325" eaLnBrk="0" hangingPunct="0">
              <a:defRPr/>
            </a:pPr>
            <a:r>
              <a:rPr lang="de-DE" b="1" dirty="0">
                <a:solidFill>
                  <a:schemeClr val="tx2">
                    <a:lumMod val="50000"/>
                  </a:schemeClr>
                </a:solidFill>
              </a:rPr>
              <a:t>Übermittlung Maßnahmenplan an Behörde bis 31.07./31.01. jeden Jahres   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592CE1B-30C9-4889-BB3A-07BF307AF618}" type="slidenum">
              <a:rPr lang="en-US" altLang="de-DE" smtClean="0"/>
              <a:pPr>
                <a:defRPr/>
              </a:pPr>
              <a:t>37</a:t>
            </a:fld>
            <a:endParaRPr lang="en-US" alt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mtClean="0"/>
              <a:t>§ 58d: Antibiotikaminimierung</a:t>
            </a:r>
            <a:br>
              <a:rPr lang="de-DE" altLang="de-DE" smtClean="0"/>
            </a:br>
            <a:r>
              <a:rPr lang="de-DE" altLang="de-DE" smtClean="0"/>
              <a:t>Mögliche Maßnahmen der Behörde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0850" y="1627188"/>
            <a:ext cx="8426450" cy="4418012"/>
          </a:xfrm>
        </p:spPr>
        <p:txBody>
          <a:bodyPr/>
          <a:lstStyle/>
          <a:p>
            <a:pPr>
              <a:defRPr/>
            </a:pPr>
            <a:r>
              <a:rPr lang="de-DE" b="0" dirty="0"/>
              <a:t>Beispiele für Anordnungen durch zuständige Behörde</a:t>
            </a:r>
          </a:p>
          <a:p>
            <a:pPr marL="342900" lvl="1" indent="-342900">
              <a:buClr>
                <a:schemeClr val="accent6"/>
              </a:buClr>
              <a:defRPr/>
            </a:pPr>
            <a:r>
              <a:rPr lang="de-DE" dirty="0">
                <a:solidFill>
                  <a:srgbClr val="000000"/>
                </a:solidFill>
              </a:rPr>
              <a:t>Maßnahmenplan ändern oder ergänzen</a:t>
            </a:r>
          </a:p>
          <a:p>
            <a:pPr marL="342900" lvl="1" indent="-342900">
              <a:buClr>
                <a:schemeClr val="accent6"/>
              </a:buClr>
              <a:defRPr/>
            </a:pPr>
            <a:r>
              <a:rPr lang="de-DE" dirty="0">
                <a:solidFill>
                  <a:srgbClr val="000000"/>
                </a:solidFill>
              </a:rPr>
              <a:t>Beachtung von Antibiotikaleitlinien</a:t>
            </a:r>
          </a:p>
          <a:p>
            <a:pPr marL="342900" lvl="1" indent="-342900">
              <a:buClr>
                <a:schemeClr val="accent6"/>
              </a:buClr>
              <a:defRPr/>
            </a:pPr>
            <a:r>
              <a:rPr lang="de-DE" dirty="0">
                <a:solidFill>
                  <a:srgbClr val="000000"/>
                </a:solidFill>
              </a:rPr>
              <a:t>Impfung von Tieren</a:t>
            </a:r>
          </a:p>
          <a:p>
            <a:pPr marL="342900" lvl="1" indent="-342900">
              <a:spcAft>
                <a:spcPts val="1200"/>
              </a:spcAft>
              <a:buClr>
                <a:schemeClr val="accent6"/>
              </a:buClr>
              <a:defRPr/>
            </a:pPr>
            <a:r>
              <a:rPr lang="de-DE" dirty="0">
                <a:solidFill>
                  <a:srgbClr val="000000"/>
                </a:solidFill>
              </a:rPr>
              <a:t>Optimierung der Tierhaltung (z.B. Fütterung, Hygiene, Art und Weise der Mast, Mastdauer, Einrichtung der Ställe, Besatzdichte)</a:t>
            </a:r>
          </a:p>
          <a:p>
            <a:pPr marL="180975" lvl="1" eaLnBrk="1" hangingPunct="1">
              <a:buNone/>
              <a:defRPr/>
            </a:pPr>
            <a:r>
              <a:rPr lang="de-DE" dirty="0"/>
              <a:t>Betrieb mit Therapiehäufigkeit wiederholt erheblich über Kennzahl 2</a:t>
            </a:r>
          </a:p>
          <a:p>
            <a:pPr marL="342900" lvl="1" indent="-342900">
              <a:spcAft>
                <a:spcPts val="1200"/>
              </a:spcAft>
              <a:buClr>
                <a:schemeClr val="accent6"/>
              </a:buClr>
              <a:defRPr/>
            </a:pPr>
            <a:r>
              <a:rPr lang="de-DE" dirty="0">
                <a:solidFill>
                  <a:srgbClr val="000000"/>
                </a:solidFill>
              </a:rPr>
              <a:t>Antibiotikaanwendung zeitweise nur durch den Tierarzt</a:t>
            </a:r>
          </a:p>
          <a:p>
            <a:pPr>
              <a:defRPr/>
            </a:pPr>
            <a:r>
              <a:rPr lang="de-DE" b="0" dirty="0"/>
              <a:t>Betrieb, der Anordnungen nicht befolgt und daher wiederholt über Kennzahl 2 liegt</a:t>
            </a:r>
          </a:p>
          <a:p>
            <a:pPr marL="342900" lvl="1" indent="-342900">
              <a:buClr>
                <a:schemeClr val="accent6"/>
              </a:buClr>
              <a:defRPr/>
            </a:pPr>
            <a:r>
              <a:rPr lang="de-DE" dirty="0">
                <a:solidFill>
                  <a:srgbClr val="000000"/>
                </a:solidFill>
              </a:rPr>
              <a:t>Ruhen der Tierhaltung kann für  längstens 3 Jahre angeordnet werden</a:t>
            </a:r>
            <a:br>
              <a:rPr lang="de-DE" dirty="0">
                <a:solidFill>
                  <a:srgbClr val="000000"/>
                </a:solidFill>
              </a:rPr>
            </a:br>
            <a:r>
              <a:rPr lang="de-DE" dirty="0">
                <a:solidFill>
                  <a:srgbClr val="000000"/>
                </a:solidFill>
              </a:rPr>
              <a:t>Aufhebung, sobald sichergestellt ist, dass die angeordneten Maßnahmen befolgt werden</a:t>
            </a:r>
          </a:p>
        </p:txBody>
      </p:sp>
      <p:sp>
        <p:nvSpPr>
          <p:cNvPr id="17412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ctr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e-DE" altLang="de-DE" smtClean="0">
                <a:solidFill>
                  <a:schemeClr val="tx2"/>
                </a:solidFill>
              </a:rPr>
              <a:t>Das neue Arzneimittelgesetz; Informationen für Tierhalter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592CE1B-30C9-4889-BB3A-07BF307AF618}" type="slidenum">
              <a:rPr lang="en-US" altLang="de-DE" smtClean="0"/>
              <a:pPr>
                <a:defRPr/>
              </a:pPr>
              <a:t>38</a:t>
            </a:fld>
            <a:endParaRPr lang="en-US" alt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b="1" smtClean="0"/>
              <a:t>AMG-Novelle</a:t>
            </a:r>
            <a:r>
              <a:rPr lang="de-DE" altLang="de-DE" sz="2800" b="1" smtClean="0"/>
              <a:t/>
            </a:r>
            <a:br>
              <a:rPr lang="de-DE" altLang="de-DE" sz="2800" b="1" smtClean="0"/>
            </a:br>
            <a:r>
              <a:rPr lang="de-DE" altLang="de-DE" b="1" smtClean="0"/>
              <a:t>Übersicht über die Fristen - Zeitstrahl</a:t>
            </a:r>
            <a:endParaRPr lang="de-DE" altLang="de-DE" smtClean="0"/>
          </a:p>
        </p:txBody>
      </p:sp>
      <p:sp>
        <p:nvSpPr>
          <p:cNvPr id="19459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ctr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e-DE" altLang="de-DE" smtClean="0">
                <a:solidFill>
                  <a:schemeClr val="tx2"/>
                </a:solidFill>
              </a:rPr>
              <a:t>Das neue Arzneimittelgesetz; Informationen für Tierhalter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1473200" y="5119688"/>
            <a:ext cx="1838325" cy="261937"/>
          </a:xfrm>
          <a:prstGeom prst="rect">
            <a:avLst/>
          </a:prstGeom>
          <a:solidFill>
            <a:srgbClr val="00B0F0">
              <a:alpha val="20000"/>
            </a:srgb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de-DE" sz="1100" b="1" i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Erfassungshalbjahr Nr. 1</a:t>
            </a:r>
          </a:p>
        </p:txBody>
      </p:sp>
      <p:graphicFrame>
        <p:nvGraphicFramePr>
          <p:cNvPr id="7" name="Tabelle 6"/>
          <p:cNvGraphicFramePr>
            <a:graphicFrameLocks noGrp="1"/>
          </p:cNvGraphicFramePr>
          <p:nvPr/>
        </p:nvGraphicFramePr>
        <p:xfrm>
          <a:off x="537866" y="4389687"/>
          <a:ext cx="7101526" cy="742181"/>
        </p:xfrm>
        <a:graphic>
          <a:graphicData uri="http://schemas.openxmlformats.org/drawingml/2006/table">
            <a:tbl>
              <a:tblPr>
                <a:effectLst>
                  <a:reflection blurRad="6350" stA="50000" endA="300" endPos="90000" dir="5400000" sy="-100000" algn="bl" rotWithShape="0"/>
                </a:effectLst>
                <a:tableStyleId>{5C22544A-7EE6-4342-B048-85BDC9FD1C3A}</a:tableStyleId>
              </a:tblPr>
              <a:tblGrid>
                <a:gridCol w="308762"/>
                <a:gridCol w="308762"/>
                <a:gridCol w="308762"/>
                <a:gridCol w="308762"/>
                <a:gridCol w="308762"/>
                <a:gridCol w="308762"/>
                <a:gridCol w="308762"/>
                <a:gridCol w="308762"/>
                <a:gridCol w="308762"/>
                <a:gridCol w="308762"/>
                <a:gridCol w="308762"/>
                <a:gridCol w="308762"/>
                <a:gridCol w="308762"/>
                <a:gridCol w="308762"/>
                <a:gridCol w="308762"/>
                <a:gridCol w="308762"/>
                <a:gridCol w="308762"/>
                <a:gridCol w="308762"/>
                <a:gridCol w="308762"/>
                <a:gridCol w="308762"/>
                <a:gridCol w="308762"/>
                <a:gridCol w="308762"/>
                <a:gridCol w="308762"/>
              </a:tblGrid>
              <a:tr h="742181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Apr 14</a:t>
                      </a:r>
                      <a:endParaRPr lang="de-DE" sz="11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solidFill>
                      <a:schemeClr val="tx2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Mai 14</a:t>
                      </a:r>
                      <a:endParaRPr lang="de-DE" sz="11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solidFill>
                      <a:schemeClr val="tx2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Jun 14</a:t>
                      </a:r>
                      <a:endParaRPr lang="de-DE" sz="11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solidFill>
                      <a:schemeClr val="tx2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Jul 14</a:t>
                      </a:r>
                      <a:endParaRPr lang="de-DE" sz="1100" b="1" i="0" u="none" strike="noStrike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solidFill>
                      <a:schemeClr val="tx2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Aug 14</a:t>
                      </a:r>
                      <a:endParaRPr lang="de-DE" sz="1100" b="1" i="0" u="none" strike="noStrike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solidFill>
                      <a:schemeClr val="tx2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Sep 14</a:t>
                      </a:r>
                      <a:endParaRPr lang="de-DE" sz="11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solidFill>
                      <a:schemeClr val="tx2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Okt 14</a:t>
                      </a:r>
                      <a:endParaRPr lang="de-DE" sz="1100" b="1" i="0" u="none" strike="noStrike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solidFill>
                      <a:schemeClr val="tx2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Nov 14</a:t>
                      </a:r>
                      <a:endParaRPr lang="de-DE" sz="1100" b="1" i="0" u="none" strike="noStrike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solidFill>
                      <a:schemeClr val="tx2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Dez 14</a:t>
                      </a:r>
                      <a:endParaRPr lang="de-DE" sz="1100" b="1" i="0" u="none" strike="noStrike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solidFill>
                      <a:schemeClr val="tx2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Jan 15</a:t>
                      </a:r>
                      <a:endParaRPr lang="de-DE" sz="11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solidFill>
                      <a:schemeClr val="tx2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Feb 15</a:t>
                      </a:r>
                      <a:endParaRPr lang="de-DE" sz="1100" b="1" i="0" u="none" strike="noStrike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solidFill>
                      <a:schemeClr val="tx2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u="none" strike="noStrike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Mrz</a:t>
                      </a:r>
                      <a:r>
                        <a:rPr lang="de-DE" sz="11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 15</a:t>
                      </a:r>
                      <a:endParaRPr lang="de-DE" sz="11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solidFill>
                      <a:schemeClr val="tx2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Apr 15</a:t>
                      </a:r>
                      <a:endParaRPr lang="de-DE" sz="1100" b="1" i="0" u="none" strike="noStrike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solidFill>
                      <a:schemeClr val="tx2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Mai 15</a:t>
                      </a:r>
                      <a:endParaRPr lang="de-DE" sz="1100" b="1" i="0" u="none" strike="noStrike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solidFill>
                      <a:schemeClr val="tx2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Jun 15</a:t>
                      </a:r>
                      <a:endParaRPr lang="de-DE" sz="11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solidFill>
                      <a:schemeClr val="tx2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Jul 15</a:t>
                      </a:r>
                      <a:endParaRPr lang="de-DE" sz="11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solidFill>
                      <a:schemeClr val="tx2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Aug 15</a:t>
                      </a:r>
                      <a:endParaRPr lang="de-DE" sz="11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solidFill>
                      <a:schemeClr val="tx2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Sep 15</a:t>
                      </a:r>
                      <a:endParaRPr lang="de-DE" sz="11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solidFill>
                      <a:schemeClr val="tx2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Okt 15</a:t>
                      </a:r>
                      <a:endParaRPr lang="de-DE" sz="1100" b="1" i="0" u="none" strike="noStrike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solidFill>
                      <a:schemeClr val="tx2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Nov 15</a:t>
                      </a:r>
                      <a:endParaRPr lang="de-DE" sz="1100" b="1" i="0" u="none" strike="noStrike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solidFill>
                      <a:schemeClr val="tx2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Dez 15</a:t>
                      </a:r>
                      <a:endParaRPr lang="de-DE" sz="1100" b="1" i="0" u="none" strike="noStrike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solidFill>
                      <a:schemeClr val="tx2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Jan 16</a:t>
                      </a:r>
                      <a:endParaRPr lang="de-DE" sz="1100" b="1" i="0" u="none" strike="noStrike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solidFill>
                      <a:schemeClr val="tx2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Feb 16</a:t>
                      </a:r>
                      <a:endParaRPr lang="de-DE" sz="11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solidFill>
                      <a:schemeClr val="tx2">
                        <a:lumMod val="75000"/>
                        <a:alpha val="2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Legende mit Linie 1 7"/>
          <p:cNvSpPr/>
          <p:nvPr/>
        </p:nvSpPr>
        <p:spPr bwMode="auto">
          <a:xfrm>
            <a:off x="538163" y="2143125"/>
            <a:ext cx="1295400" cy="704850"/>
          </a:xfrm>
          <a:prstGeom prst="borderCallout1">
            <a:avLst>
              <a:gd name="adj1" fmla="val 100638"/>
              <a:gd name="adj2" fmla="val 4864"/>
              <a:gd name="adj3" fmla="val 319998"/>
              <a:gd name="adj4" fmla="val 71041"/>
            </a:avLst>
          </a:prstGeom>
          <a:solidFill>
            <a:srgbClr val="0086BC">
              <a:alpha val="40000"/>
            </a:srgbClr>
          </a:solidFill>
          <a:ln w="12700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lIns="72000" tIns="72000" rIns="72000" bIns="72000" anchor="ctr"/>
          <a:lstStyle/>
          <a:p>
            <a:pPr algn="ctr" defTabSz="822325" eaLnBrk="0" hangingPunct="0">
              <a:defRPr/>
            </a:pPr>
            <a:r>
              <a:rPr lang="de-DE" sz="1400" b="1" dirty="0">
                <a:solidFill>
                  <a:schemeClr val="tx2">
                    <a:lumMod val="75000"/>
                  </a:schemeClr>
                </a:solidFill>
                <a:cs typeface="+mn-cs"/>
              </a:rPr>
              <a:t>01.07.2014</a:t>
            </a:r>
            <a:r>
              <a:rPr lang="de-DE" sz="1600" dirty="0">
                <a:solidFill>
                  <a:schemeClr val="tx2">
                    <a:lumMod val="75000"/>
                  </a:schemeClr>
                </a:solidFill>
                <a:cs typeface="+mn-cs"/>
              </a:rPr>
              <a:t/>
            </a:r>
            <a:br>
              <a:rPr lang="de-DE" sz="1600" dirty="0">
                <a:solidFill>
                  <a:schemeClr val="tx2">
                    <a:lumMod val="75000"/>
                  </a:schemeClr>
                </a:solidFill>
                <a:cs typeface="+mn-cs"/>
              </a:rPr>
            </a:br>
            <a:r>
              <a:rPr lang="de-DE" sz="1100" b="1" i="1" dirty="0">
                <a:solidFill>
                  <a:schemeClr val="tx2">
                    <a:lumMod val="75000"/>
                  </a:schemeClr>
                </a:solidFill>
                <a:cs typeface="+mn-cs"/>
              </a:rPr>
              <a:t>Betriebsmeldun</a:t>
            </a:r>
            <a:r>
              <a:rPr lang="de-DE" sz="1100" b="1" dirty="0">
                <a:solidFill>
                  <a:schemeClr val="tx2">
                    <a:lumMod val="75000"/>
                  </a:schemeClr>
                </a:solidFill>
                <a:cs typeface="+mn-cs"/>
              </a:rPr>
              <a:t>g</a:t>
            </a:r>
          </a:p>
        </p:txBody>
      </p:sp>
      <p:sp>
        <p:nvSpPr>
          <p:cNvPr id="9" name="Legende mit Linie 1 8"/>
          <p:cNvSpPr/>
          <p:nvPr/>
        </p:nvSpPr>
        <p:spPr bwMode="auto">
          <a:xfrm>
            <a:off x="1301750" y="2916238"/>
            <a:ext cx="1933575" cy="871537"/>
          </a:xfrm>
          <a:prstGeom prst="borderCallout1">
            <a:avLst>
              <a:gd name="adj1" fmla="val 101220"/>
              <a:gd name="adj2" fmla="val 84665"/>
              <a:gd name="adj3" fmla="val 170736"/>
              <a:gd name="adj4" fmla="val 111301"/>
            </a:avLst>
          </a:prstGeom>
          <a:solidFill>
            <a:srgbClr val="0086BC">
              <a:alpha val="40000"/>
            </a:srgbClr>
          </a:solidFill>
          <a:ln w="12700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lIns="72000" tIns="72000" rIns="72000" bIns="72000" anchor="ctr"/>
          <a:lstStyle/>
          <a:p>
            <a:pPr algn="ctr" defTabSz="822325" eaLnBrk="0" hangingPunct="0">
              <a:defRPr/>
            </a:pPr>
            <a:r>
              <a:rPr lang="de-DE" sz="1400" b="1" dirty="0">
                <a:solidFill>
                  <a:schemeClr val="tx2">
                    <a:lumMod val="75000"/>
                  </a:schemeClr>
                </a:solidFill>
                <a:cs typeface="+mn-cs"/>
              </a:rPr>
              <a:t>14.01.2015</a:t>
            </a:r>
            <a:r>
              <a:rPr lang="de-DE" sz="1600" dirty="0">
                <a:solidFill>
                  <a:schemeClr val="tx2">
                    <a:lumMod val="75000"/>
                  </a:schemeClr>
                </a:solidFill>
                <a:cs typeface="+mn-cs"/>
              </a:rPr>
              <a:t/>
            </a:r>
            <a:br>
              <a:rPr lang="de-DE" sz="1600" dirty="0">
                <a:solidFill>
                  <a:schemeClr val="tx2">
                    <a:lumMod val="75000"/>
                  </a:schemeClr>
                </a:solidFill>
                <a:cs typeface="+mn-cs"/>
              </a:rPr>
            </a:br>
            <a:r>
              <a:rPr lang="de-DE" sz="1100" b="1" i="1" dirty="0">
                <a:solidFill>
                  <a:schemeClr val="tx2">
                    <a:lumMod val="75000"/>
                  </a:schemeClr>
                </a:solidFill>
                <a:cs typeface="+mn-cs"/>
              </a:rPr>
              <a:t>Meldung Tierbewegungen und Antibiotikaeinsatz</a:t>
            </a:r>
            <a:endParaRPr lang="de-DE" sz="1100" b="1" dirty="0">
              <a:solidFill>
                <a:schemeClr val="tx2">
                  <a:lumMod val="75000"/>
                </a:schemeClr>
              </a:solidFill>
              <a:cs typeface="+mn-cs"/>
            </a:endParaRPr>
          </a:p>
        </p:txBody>
      </p:sp>
      <p:sp>
        <p:nvSpPr>
          <p:cNvPr id="11" name="Legende mit Linie 1 10"/>
          <p:cNvSpPr/>
          <p:nvPr/>
        </p:nvSpPr>
        <p:spPr bwMode="auto">
          <a:xfrm>
            <a:off x="3032125" y="1712913"/>
            <a:ext cx="3446463" cy="644525"/>
          </a:xfrm>
          <a:prstGeom prst="borderCallout1">
            <a:avLst>
              <a:gd name="adj1" fmla="val 99589"/>
              <a:gd name="adj2" fmla="val 59"/>
              <a:gd name="adj3" fmla="val 420044"/>
              <a:gd name="adj4" fmla="val 34812"/>
            </a:avLst>
          </a:prstGeom>
          <a:solidFill>
            <a:schemeClr val="bg1">
              <a:lumMod val="75000"/>
              <a:alpha val="20000"/>
            </a:schemeClr>
          </a:solidFill>
          <a:ln w="127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lIns="72000" tIns="72000" rIns="72000" bIns="72000" anchor="ctr"/>
          <a:lstStyle/>
          <a:p>
            <a:pPr algn="ctr" defTabSz="822325" eaLnBrk="0" hangingPunct="0">
              <a:defRPr/>
            </a:pPr>
            <a:r>
              <a:rPr lang="de-DE" sz="1400" b="1" dirty="0">
                <a:solidFill>
                  <a:schemeClr val="tx2">
                    <a:lumMod val="75000"/>
                  </a:schemeClr>
                </a:solidFill>
                <a:cs typeface="+mn-cs"/>
              </a:rPr>
              <a:t>31.03.2015</a:t>
            </a:r>
            <a:r>
              <a:rPr lang="de-DE" sz="1600" dirty="0">
                <a:solidFill>
                  <a:schemeClr val="tx2">
                    <a:lumMod val="75000"/>
                  </a:schemeClr>
                </a:solidFill>
                <a:cs typeface="+mn-cs"/>
              </a:rPr>
              <a:t> </a:t>
            </a:r>
          </a:p>
          <a:p>
            <a:pPr algn="ctr" defTabSz="822325" eaLnBrk="0" hangingPunct="0">
              <a:defRPr/>
            </a:pPr>
            <a:r>
              <a:rPr lang="de-DE" sz="1200" i="1" dirty="0">
                <a:solidFill>
                  <a:schemeClr val="tx2">
                    <a:lumMod val="75000"/>
                  </a:schemeClr>
                </a:solidFill>
                <a:cs typeface="+mn-cs"/>
              </a:rPr>
              <a:t>Bekanntgabe Kennzahlen und Therapiehäufigkeit des Betriebs</a:t>
            </a:r>
            <a:endParaRPr lang="de-DE" sz="1200" dirty="0">
              <a:solidFill>
                <a:schemeClr val="tx2">
                  <a:lumMod val="75000"/>
                </a:schemeClr>
              </a:solidFill>
              <a:cs typeface="+mn-cs"/>
            </a:endParaRPr>
          </a:p>
        </p:txBody>
      </p:sp>
      <p:sp>
        <p:nvSpPr>
          <p:cNvPr id="12" name="Legende mit Linie 1 11"/>
          <p:cNvSpPr/>
          <p:nvPr/>
        </p:nvSpPr>
        <p:spPr bwMode="auto">
          <a:xfrm>
            <a:off x="3630613" y="2435225"/>
            <a:ext cx="3243262" cy="603250"/>
          </a:xfrm>
          <a:prstGeom prst="borderCallout1">
            <a:avLst>
              <a:gd name="adj1" fmla="val 96109"/>
              <a:gd name="adj2" fmla="val -335"/>
              <a:gd name="adj3" fmla="val 327081"/>
              <a:gd name="adj4" fmla="val 37312"/>
            </a:avLst>
          </a:prstGeom>
          <a:solidFill>
            <a:srgbClr val="0086BC">
              <a:alpha val="40000"/>
            </a:srgbClr>
          </a:solidFill>
          <a:ln w="12700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lIns="72000" tIns="72000" rIns="72000" bIns="72000" anchor="ctr"/>
          <a:lstStyle/>
          <a:p>
            <a:pPr algn="ctr" defTabSz="822325" eaLnBrk="0" hangingPunct="0">
              <a:defRPr/>
            </a:pPr>
            <a:r>
              <a:rPr lang="de-DE" sz="1400" b="1" dirty="0">
                <a:solidFill>
                  <a:schemeClr val="tx2">
                    <a:lumMod val="75000"/>
                  </a:schemeClr>
                </a:solidFill>
                <a:cs typeface="+mn-cs"/>
              </a:rPr>
              <a:t>31.05.2015</a:t>
            </a:r>
            <a:r>
              <a:rPr lang="de-DE" sz="1600" dirty="0">
                <a:solidFill>
                  <a:schemeClr val="tx2">
                    <a:lumMod val="75000"/>
                  </a:schemeClr>
                </a:solidFill>
                <a:cs typeface="+mn-cs"/>
              </a:rPr>
              <a:t/>
            </a:r>
            <a:br>
              <a:rPr lang="de-DE" sz="1600" dirty="0">
                <a:solidFill>
                  <a:schemeClr val="tx2">
                    <a:lumMod val="75000"/>
                  </a:schemeClr>
                </a:solidFill>
                <a:cs typeface="+mn-cs"/>
              </a:rPr>
            </a:br>
            <a:r>
              <a:rPr lang="de-DE" sz="1100" b="1" i="1" dirty="0">
                <a:solidFill>
                  <a:schemeClr val="tx2">
                    <a:lumMod val="75000"/>
                  </a:schemeClr>
                </a:solidFill>
                <a:cs typeface="+mn-cs"/>
              </a:rPr>
              <a:t>Vergleich Therapiehäufigkeit mit Kennzahlen und Aufzeichnung</a:t>
            </a:r>
            <a:endParaRPr lang="de-DE" sz="1100" b="1" dirty="0">
              <a:solidFill>
                <a:schemeClr val="tx2">
                  <a:lumMod val="75000"/>
                </a:schemeClr>
              </a:solidFill>
              <a:cs typeface="+mn-cs"/>
            </a:endParaRPr>
          </a:p>
        </p:txBody>
      </p:sp>
      <p:sp>
        <p:nvSpPr>
          <p:cNvPr id="13" name="Legende mit Linie 1 12"/>
          <p:cNvSpPr/>
          <p:nvPr/>
        </p:nvSpPr>
        <p:spPr bwMode="auto">
          <a:xfrm>
            <a:off x="4637088" y="3238500"/>
            <a:ext cx="2957512" cy="733425"/>
          </a:xfrm>
          <a:prstGeom prst="borderCallout1">
            <a:avLst>
              <a:gd name="adj1" fmla="val 99022"/>
              <a:gd name="adj2" fmla="val 26046"/>
              <a:gd name="adj3" fmla="val 158362"/>
              <a:gd name="adj4" fmla="val 28448"/>
            </a:avLst>
          </a:prstGeom>
          <a:solidFill>
            <a:srgbClr val="0086BC">
              <a:alpha val="40000"/>
            </a:srgbClr>
          </a:solidFill>
          <a:ln w="12700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lIns="72000" tIns="72000" rIns="72000" bIns="72000" anchor="ctr"/>
          <a:lstStyle/>
          <a:p>
            <a:pPr algn="ctr" defTabSz="822325" eaLnBrk="0" hangingPunct="0">
              <a:defRPr/>
            </a:pPr>
            <a:r>
              <a:rPr lang="de-DE" sz="1400" b="1" dirty="0">
                <a:solidFill>
                  <a:schemeClr val="tx2">
                    <a:lumMod val="75000"/>
                  </a:schemeClr>
                </a:solidFill>
                <a:cs typeface="+mn-cs"/>
              </a:rPr>
              <a:t>31.07.2015</a:t>
            </a:r>
            <a:r>
              <a:rPr lang="de-DE" sz="1600" dirty="0">
                <a:solidFill>
                  <a:schemeClr val="tx2">
                    <a:lumMod val="75000"/>
                  </a:schemeClr>
                </a:solidFill>
                <a:cs typeface="+mn-cs"/>
              </a:rPr>
              <a:t/>
            </a:r>
            <a:br>
              <a:rPr lang="de-DE" sz="1600" dirty="0">
                <a:solidFill>
                  <a:schemeClr val="tx2">
                    <a:lumMod val="75000"/>
                  </a:schemeClr>
                </a:solidFill>
                <a:cs typeface="+mn-cs"/>
              </a:rPr>
            </a:br>
            <a:r>
              <a:rPr lang="de-DE" sz="1100" b="1" i="1" dirty="0">
                <a:solidFill>
                  <a:schemeClr val="tx2">
                    <a:lumMod val="75000"/>
                  </a:schemeClr>
                </a:solidFill>
                <a:cs typeface="+mn-cs"/>
              </a:rPr>
              <a:t>Maßnahmenplan an das Veterinäramt (wenn Kennzahl 2 überschritten)</a:t>
            </a:r>
            <a:endParaRPr lang="de-DE" sz="1100" b="1" dirty="0">
              <a:solidFill>
                <a:schemeClr val="tx2">
                  <a:lumMod val="75000"/>
                </a:schemeClr>
              </a:solidFill>
              <a:cs typeface="+mn-cs"/>
            </a:endParaRPr>
          </a:p>
        </p:txBody>
      </p:sp>
      <p:sp>
        <p:nvSpPr>
          <p:cNvPr id="14" name="Legende mit Linie 1 13"/>
          <p:cNvSpPr/>
          <p:nvPr/>
        </p:nvSpPr>
        <p:spPr bwMode="auto">
          <a:xfrm>
            <a:off x="3417888" y="5627688"/>
            <a:ext cx="3455987" cy="433387"/>
          </a:xfrm>
          <a:prstGeom prst="borderCallout1">
            <a:avLst>
              <a:gd name="adj1" fmla="val -1662"/>
              <a:gd name="adj2" fmla="val 46085"/>
              <a:gd name="adj3" fmla="val -116613"/>
              <a:gd name="adj4" fmla="val 55051"/>
            </a:avLst>
          </a:prstGeom>
          <a:solidFill>
            <a:srgbClr val="0086BC">
              <a:alpha val="20000"/>
            </a:srgbClr>
          </a:solidFill>
          <a:ln w="12700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lIns="72000" tIns="72000" rIns="72000" bIns="72000" anchor="ctr"/>
          <a:lstStyle/>
          <a:p>
            <a:pPr algn="ctr" defTabSz="822325" eaLnBrk="0" hangingPunct="0">
              <a:defRPr/>
            </a:pPr>
            <a:r>
              <a:rPr lang="de-DE" sz="1100" b="1" dirty="0">
                <a:solidFill>
                  <a:schemeClr val="tx2">
                    <a:lumMod val="75000"/>
                  </a:schemeClr>
                </a:solidFill>
                <a:cs typeface="+mn-cs"/>
              </a:rPr>
              <a:t>14.07.2015      </a:t>
            </a:r>
            <a:r>
              <a:rPr lang="de-DE" sz="1000" b="1" dirty="0">
                <a:solidFill>
                  <a:schemeClr val="tx2">
                    <a:lumMod val="75000"/>
                  </a:schemeClr>
                </a:solidFill>
                <a:cs typeface="+mn-cs"/>
              </a:rPr>
              <a:t>und</a:t>
            </a:r>
            <a:r>
              <a:rPr lang="de-DE" sz="1100" b="1" dirty="0">
                <a:solidFill>
                  <a:schemeClr val="tx2">
                    <a:lumMod val="75000"/>
                  </a:schemeClr>
                </a:solidFill>
                <a:cs typeface="+mn-cs"/>
              </a:rPr>
              <a:t>      14.01.2016</a:t>
            </a:r>
            <a:r>
              <a:rPr lang="de-DE" sz="1100" dirty="0">
                <a:solidFill>
                  <a:schemeClr val="tx2">
                    <a:lumMod val="75000"/>
                  </a:schemeClr>
                </a:solidFill>
                <a:cs typeface="+mn-cs"/>
              </a:rPr>
              <a:t/>
            </a:r>
            <a:br>
              <a:rPr lang="de-DE" sz="1100" dirty="0">
                <a:solidFill>
                  <a:schemeClr val="tx2">
                    <a:lumMod val="75000"/>
                  </a:schemeClr>
                </a:solidFill>
                <a:cs typeface="+mn-cs"/>
              </a:rPr>
            </a:br>
            <a:endParaRPr lang="de-DE" sz="800" b="1" dirty="0">
              <a:solidFill>
                <a:schemeClr val="tx2">
                  <a:lumMod val="75000"/>
                </a:schemeClr>
              </a:solidFill>
              <a:cs typeface="+mn-cs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3321050" y="5141913"/>
            <a:ext cx="1836738" cy="260350"/>
          </a:xfrm>
          <a:prstGeom prst="rect">
            <a:avLst/>
          </a:prstGeom>
          <a:solidFill>
            <a:srgbClr val="00B0F0">
              <a:alpha val="10000"/>
            </a:srgb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de-DE" sz="1100" b="1" i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Erfassungshalbjahr Nr. 2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5186363" y="5160963"/>
            <a:ext cx="1838325" cy="260350"/>
          </a:xfrm>
          <a:prstGeom prst="rect">
            <a:avLst/>
          </a:prstGeom>
          <a:solidFill>
            <a:srgbClr val="00B0F0">
              <a:alpha val="5000"/>
            </a:srgb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de-DE" sz="1100" b="1" i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Erfassungshalbjahr Nr. 3</a:t>
            </a:r>
          </a:p>
        </p:txBody>
      </p:sp>
      <p:sp>
        <p:nvSpPr>
          <p:cNvPr id="17" name="Legende mit Linie 1 16"/>
          <p:cNvSpPr/>
          <p:nvPr/>
        </p:nvSpPr>
        <p:spPr bwMode="auto">
          <a:xfrm>
            <a:off x="3417888" y="5634038"/>
            <a:ext cx="3455987" cy="431800"/>
          </a:xfrm>
          <a:prstGeom prst="borderCallout1">
            <a:avLst>
              <a:gd name="adj1" fmla="val -192"/>
              <a:gd name="adj2" fmla="val 100097"/>
              <a:gd name="adj3" fmla="val -116613"/>
              <a:gd name="adj4" fmla="val 108697"/>
            </a:avLst>
          </a:prstGeom>
          <a:noFill/>
          <a:ln w="12700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lIns="72000" tIns="72000" rIns="72000" bIns="72000" anchor="ctr"/>
          <a:lstStyle/>
          <a:p>
            <a:pPr algn="ctr" defTabSz="822325" eaLnBrk="0" hangingPunct="0">
              <a:defRPr/>
            </a:pPr>
            <a:r>
              <a:rPr lang="de-DE" sz="1100" b="1" dirty="0">
                <a:solidFill>
                  <a:schemeClr val="tx2">
                    <a:lumMod val="75000"/>
                  </a:schemeClr>
                </a:solidFill>
                <a:cs typeface="+mn-cs"/>
              </a:rPr>
              <a:t>14.07.2015      </a:t>
            </a:r>
            <a:r>
              <a:rPr lang="de-DE" sz="1000" b="1" dirty="0">
                <a:solidFill>
                  <a:schemeClr val="tx2">
                    <a:lumMod val="75000"/>
                  </a:schemeClr>
                </a:solidFill>
                <a:cs typeface="+mn-cs"/>
              </a:rPr>
              <a:t>und</a:t>
            </a:r>
            <a:r>
              <a:rPr lang="de-DE" sz="1100" b="1" dirty="0">
                <a:solidFill>
                  <a:schemeClr val="tx2">
                    <a:lumMod val="75000"/>
                  </a:schemeClr>
                </a:solidFill>
                <a:cs typeface="+mn-cs"/>
              </a:rPr>
              <a:t>      14.01.2016</a:t>
            </a:r>
            <a:r>
              <a:rPr lang="de-DE" sz="1100" dirty="0">
                <a:solidFill>
                  <a:schemeClr val="tx2">
                    <a:lumMod val="75000"/>
                  </a:schemeClr>
                </a:solidFill>
                <a:cs typeface="+mn-cs"/>
              </a:rPr>
              <a:t/>
            </a:r>
            <a:br>
              <a:rPr lang="de-DE" sz="1100" dirty="0">
                <a:solidFill>
                  <a:schemeClr val="tx2">
                    <a:lumMod val="75000"/>
                  </a:schemeClr>
                </a:solidFill>
                <a:cs typeface="+mn-cs"/>
              </a:rPr>
            </a:br>
            <a:r>
              <a:rPr lang="de-DE" sz="800" b="1" i="1" dirty="0">
                <a:solidFill>
                  <a:schemeClr val="tx2">
                    <a:lumMod val="75000"/>
                  </a:schemeClr>
                </a:solidFill>
                <a:cs typeface="+mn-cs"/>
              </a:rPr>
              <a:t>Meldung Tierbewegungen und Antibiotikaeinsatz</a:t>
            </a:r>
            <a:endParaRPr lang="de-DE" sz="800" b="1" dirty="0">
              <a:solidFill>
                <a:schemeClr val="tx2">
                  <a:lumMod val="75000"/>
                </a:schemeClr>
              </a:solidFill>
              <a:cs typeface="+mn-cs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7024688" y="5143500"/>
            <a:ext cx="641350" cy="261938"/>
          </a:xfrm>
          <a:prstGeom prst="rect">
            <a:avLst/>
          </a:prstGeom>
          <a:solidFill>
            <a:srgbClr val="00B0F0">
              <a:alpha val="5000"/>
            </a:srgb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de-DE" sz="1100" b="1" i="1" dirty="0" err="1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usw</a:t>
            </a:r>
            <a:r>
              <a:rPr lang="de-DE" sz="1100" b="1" i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…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592CE1B-30C9-4889-BB3A-07BF307AF618}" type="slidenum">
              <a:rPr lang="en-US" altLang="de-DE" smtClean="0"/>
              <a:pPr>
                <a:defRPr/>
              </a:pPr>
              <a:t>39</a:t>
            </a:fld>
            <a:endParaRPr lang="en-US" alt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mtClean="0"/>
              <a:t>Antibiotikaeinsatz und Resistenzraten in der Tierhaltung</a:t>
            </a:r>
          </a:p>
        </p:txBody>
      </p:sp>
      <p:sp>
        <p:nvSpPr>
          <p:cNvPr id="512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ctr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e-DE" altLang="de-DE" smtClean="0">
                <a:solidFill>
                  <a:srgbClr val="0077B2"/>
                </a:solidFill>
              </a:rPr>
              <a:t>Das neue Arzneimittelgesetz; Informationen für Tierhalter</a:t>
            </a:r>
          </a:p>
        </p:txBody>
      </p:sp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1441450"/>
            <a:ext cx="5943600" cy="484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66D16F6-555C-4747-B938-77AC557BB411}" type="slidenum">
              <a:rPr lang="en-US" altLang="de-DE" smtClean="0"/>
              <a:pPr>
                <a:defRPr/>
              </a:pPr>
              <a:t>4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577999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l" eaLnBrk="0" hangingPunct="0">
              <a:spcBef>
                <a:spcPct val="20000"/>
              </a:spcBef>
              <a:defRPr sz="2000" b="1">
                <a:solidFill>
                  <a:srgbClr val="000000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r>
              <a:rPr lang="de-DE" altLang="de-DE" sz="1000" b="0" smtClean="0">
                <a:solidFill>
                  <a:schemeClr val="tx2"/>
                </a:solidFill>
              </a:rPr>
              <a:t>Das neue Arzneimittelgesetz; Informationen für Tierhalter</a:t>
            </a:r>
            <a:endParaRPr lang="de-DE" altLang="de-DE" sz="1000" b="0">
              <a:solidFill>
                <a:schemeClr val="tx2"/>
              </a:solidFill>
            </a:endParaRPr>
          </a:p>
        </p:txBody>
      </p:sp>
      <p:sp>
        <p:nvSpPr>
          <p:cNvPr id="39939" name="Rectangle 4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dirty="0" smtClean="0"/>
              <a:t>Projekt zur Umsetzung der AMG-Novelle in Bayern</a:t>
            </a:r>
          </a:p>
        </p:txBody>
      </p:sp>
      <p:sp>
        <p:nvSpPr>
          <p:cNvPr id="4101" name="Rectangle 4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altLang="de-DE" dirty="0" smtClean="0"/>
              <a:t>Ziele </a:t>
            </a:r>
          </a:p>
          <a:p>
            <a:pPr marL="342900" lvl="1" indent="-342900">
              <a:buClr>
                <a:schemeClr val="accent6"/>
              </a:buClr>
              <a:defRPr/>
            </a:pPr>
            <a:r>
              <a:rPr lang="de-DE" altLang="de-DE" dirty="0">
                <a:solidFill>
                  <a:srgbClr val="000000"/>
                </a:solidFill>
              </a:rPr>
              <a:t>optimale Organisation der Meldungen zum Antibiotikaeinsatz in Bayern</a:t>
            </a:r>
          </a:p>
          <a:p>
            <a:pPr marL="342900" lvl="1" indent="-342900">
              <a:buClr>
                <a:schemeClr val="accent6"/>
              </a:buClr>
              <a:defRPr/>
            </a:pPr>
            <a:r>
              <a:rPr lang="de-DE" altLang="de-DE" dirty="0">
                <a:solidFill>
                  <a:srgbClr val="000000"/>
                </a:solidFill>
              </a:rPr>
              <a:t>fachliche Begleitung und Unterstützung der beteiligten Kreise bei der Umsetzung</a:t>
            </a:r>
          </a:p>
          <a:p>
            <a:pPr marL="342900" lvl="1" indent="-342900">
              <a:buClr>
                <a:schemeClr val="accent6"/>
              </a:buClr>
              <a:defRPr/>
            </a:pPr>
            <a:r>
              <a:rPr lang="de-DE" altLang="de-DE" dirty="0" smtClean="0">
                <a:solidFill>
                  <a:srgbClr val="000000"/>
                </a:solidFill>
              </a:rPr>
              <a:t>Stallprotokoll </a:t>
            </a:r>
            <a:r>
              <a:rPr lang="de-DE" altLang="de-DE" dirty="0">
                <a:solidFill>
                  <a:srgbClr val="000000"/>
                </a:solidFill>
              </a:rPr>
              <a:t>und </a:t>
            </a:r>
            <a:r>
              <a:rPr lang="de-DE" altLang="de-DE" dirty="0" smtClean="0">
                <a:solidFill>
                  <a:srgbClr val="000000"/>
                </a:solidFill>
              </a:rPr>
              <a:t>Empfehlungen </a:t>
            </a:r>
            <a:r>
              <a:rPr lang="de-DE" altLang="de-DE" dirty="0">
                <a:solidFill>
                  <a:srgbClr val="000000"/>
                </a:solidFill>
              </a:rPr>
              <a:t>mit Informationen zur Verbesserung der Tiergesundheit</a:t>
            </a:r>
          </a:p>
          <a:p>
            <a:pPr marL="342900" lvl="1" indent="-342900">
              <a:buClr>
                <a:schemeClr val="accent6"/>
              </a:buClr>
              <a:defRPr/>
            </a:pPr>
            <a:r>
              <a:rPr lang="de-DE" altLang="de-DE" dirty="0">
                <a:solidFill>
                  <a:srgbClr val="000000"/>
                </a:solidFill>
              </a:rPr>
              <a:t>umfassende Information der Landwirte, Tierärzte, Behörden und der </a:t>
            </a:r>
            <a:r>
              <a:rPr lang="de-DE" altLang="de-DE" dirty="0" smtClean="0">
                <a:solidFill>
                  <a:srgbClr val="000000"/>
                </a:solidFill>
              </a:rPr>
              <a:t>Öffentlichkeit </a:t>
            </a:r>
            <a:r>
              <a:rPr lang="de-DE" altLang="de-DE" dirty="0">
                <a:solidFill>
                  <a:srgbClr val="000000"/>
                </a:solidFill>
              </a:rPr>
              <a:t>(Projekthomepage: </a:t>
            </a:r>
            <a:r>
              <a:rPr lang="de-DE" altLang="de-DE" dirty="0">
                <a:solidFill>
                  <a:srgbClr val="000000"/>
                </a:solidFill>
                <a:hlinkClick r:id="rId2"/>
              </a:rPr>
              <a:t>www.amgnovelle.bayern.de</a:t>
            </a:r>
            <a:r>
              <a:rPr lang="de-DE" altLang="de-DE" dirty="0">
                <a:solidFill>
                  <a:srgbClr val="000000"/>
                </a:solidFill>
              </a:rPr>
              <a:t> ) </a:t>
            </a:r>
          </a:p>
          <a:p>
            <a:pPr marL="342900" lvl="1" indent="-342900">
              <a:buClr>
                <a:schemeClr val="accent6"/>
              </a:buClr>
              <a:defRPr/>
            </a:pPr>
            <a:endParaRPr lang="de-DE" altLang="de-DE" dirty="0">
              <a:solidFill>
                <a:srgbClr val="000000"/>
              </a:solidFill>
            </a:endParaRPr>
          </a:p>
          <a:p>
            <a:pPr marL="342900" lvl="1" indent="-342900">
              <a:buClr>
                <a:schemeClr val="accent6"/>
              </a:buClr>
              <a:defRPr/>
            </a:pPr>
            <a:r>
              <a:rPr lang="de-DE" altLang="de-DE" dirty="0">
                <a:solidFill>
                  <a:srgbClr val="000000"/>
                </a:solidFill>
              </a:rPr>
              <a:t>am Landesamt für Gesundheit und Lebensmittelsicherheit</a:t>
            </a:r>
          </a:p>
          <a:p>
            <a:pPr marL="342900" lvl="1" indent="-342900">
              <a:buClr>
                <a:schemeClr val="accent6"/>
              </a:buClr>
              <a:defRPr/>
            </a:pPr>
            <a:r>
              <a:rPr lang="de-DE" altLang="de-DE" dirty="0">
                <a:solidFill>
                  <a:srgbClr val="000000"/>
                </a:solidFill>
              </a:rPr>
              <a:t>finanziert durch das Staatsministerium für Umwelt und Verbraucherschutz</a:t>
            </a:r>
          </a:p>
          <a:p>
            <a:pPr marL="180975" lvl="1" indent="0" eaLnBrk="1" hangingPunct="1">
              <a:buFont typeface="Wingdings" pitchFamily="2" charset="2"/>
              <a:buNone/>
              <a:defRPr/>
            </a:pPr>
            <a:endParaRPr lang="de-DE" altLang="de-DE" dirty="0" smtClean="0"/>
          </a:p>
          <a:p>
            <a:pPr lvl="1" eaLnBrk="1" hangingPunct="1">
              <a:defRPr/>
            </a:pPr>
            <a:endParaRPr lang="de-DE" altLang="de-DE" dirty="0" smtClean="0"/>
          </a:p>
          <a:p>
            <a:pPr lvl="1" eaLnBrk="1" hangingPunct="1">
              <a:defRPr/>
            </a:pPr>
            <a:endParaRPr lang="de-DE" altLang="de-DE" dirty="0" smtClean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592CE1B-30C9-4889-BB3A-07BF307AF618}" type="slidenum">
              <a:rPr lang="en-US" altLang="de-DE" smtClean="0"/>
              <a:pPr>
                <a:defRPr/>
              </a:pPr>
              <a:t>40</a:t>
            </a:fld>
            <a:endParaRPr lang="en-US" alt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el 1"/>
          <p:cNvSpPr>
            <a:spLocks noGrp="1"/>
          </p:cNvSpPr>
          <p:nvPr>
            <p:ph type="title"/>
          </p:nvPr>
        </p:nvSpPr>
        <p:spPr>
          <a:xfrm>
            <a:off x="284163" y="98853"/>
            <a:ext cx="8426450" cy="1198605"/>
          </a:xfrm>
        </p:spPr>
        <p:txBody>
          <a:bodyPr/>
          <a:lstStyle/>
          <a:p>
            <a:r>
              <a:rPr lang="de-DE" altLang="de-DE" dirty="0" smtClean="0">
                <a:solidFill>
                  <a:srgbClr val="FF0000"/>
                </a:solidFill>
              </a:rPr>
              <a:t/>
            </a:r>
            <a:br>
              <a:rPr lang="de-DE" altLang="de-DE" dirty="0" smtClean="0">
                <a:solidFill>
                  <a:srgbClr val="FF0000"/>
                </a:solidFill>
              </a:rPr>
            </a:br>
            <a:r>
              <a:rPr lang="de-DE" altLang="de-DE" dirty="0" smtClean="0"/>
              <a:t>Informationskonzept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80975" lvl="1" indent="0" eaLnBrk="1" hangingPunct="1">
              <a:buClr>
                <a:srgbClr val="0077B2"/>
              </a:buClr>
              <a:buFont typeface="Wingdings" pitchFamily="2" charset="2"/>
              <a:buNone/>
              <a:defRPr/>
            </a:pPr>
            <a:endParaRPr lang="de-DE" altLang="de-DE" dirty="0" smtClean="0">
              <a:solidFill>
                <a:srgbClr val="000000"/>
              </a:solidFill>
            </a:endParaRPr>
          </a:p>
          <a:p>
            <a:pPr lvl="1" eaLnBrk="1" hangingPunct="1">
              <a:buClr>
                <a:srgbClr val="0077B2"/>
              </a:buClr>
              <a:defRPr/>
            </a:pPr>
            <a:endParaRPr lang="de-DE" altLang="de-DE" dirty="0" smtClean="0">
              <a:solidFill>
                <a:srgbClr val="000000"/>
              </a:solidFill>
            </a:endParaRPr>
          </a:p>
          <a:p>
            <a:pPr>
              <a:defRPr/>
            </a:pPr>
            <a:endParaRPr lang="de-DE" dirty="0"/>
          </a:p>
        </p:txBody>
      </p:sp>
      <p:sp>
        <p:nvSpPr>
          <p:cNvPr id="9220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ctr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e-DE" altLang="de-DE" smtClean="0">
                <a:solidFill>
                  <a:srgbClr val="0077B2"/>
                </a:solidFill>
              </a:rPr>
              <a:t>Das neue Arzneimittelgesetz; Informationen für Tierhalter</a:t>
            </a:r>
            <a:endParaRPr lang="de-DE" altLang="de-DE" dirty="0" smtClean="0">
              <a:solidFill>
                <a:srgbClr val="0077B2"/>
              </a:solidFill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45B6A65-3EFA-4796-AFE3-B0B0E48568F2}" type="slidenum">
              <a:rPr lang="en-US" altLang="de-DE" smtClean="0"/>
              <a:pPr>
                <a:defRPr/>
              </a:pPr>
              <a:t>41</a:t>
            </a:fld>
            <a:endParaRPr lang="en-US" altLang="de-DE"/>
          </a:p>
        </p:txBody>
      </p:sp>
      <p:sp>
        <p:nvSpPr>
          <p:cNvPr id="6" name="Textplatzhalter 8"/>
          <p:cNvSpPr txBox="1">
            <a:spLocks/>
          </p:cNvSpPr>
          <p:nvPr/>
        </p:nvSpPr>
        <p:spPr bwMode="auto">
          <a:xfrm>
            <a:off x="457200" y="1201738"/>
            <a:ext cx="4040188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361950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j-cs"/>
              </a:defRPr>
            </a:lvl2pPr>
            <a:lvl3pPr marL="12350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j-cs"/>
              </a:defRPr>
            </a:lvl3pPr>
            <a:lvl4pPr marL="16430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j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j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j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j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j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j-cs"/>
              </a:defRPr>
            </a:lvl9pPr>
          </a:lstStyle>
          <a:p>
            <a:pPr algn="ctr">
              <a:defRPr/>
            </a:pPr>
            <a:r>
              <a:rPr lang="de-DE" kern="0" dirty="0" smtClean="0">
                <a:solidFill>
                  <a:srgbClr val="0077B2"/>
                </a:solidFill>
              </a:rPr>
              <a:t>Phase 1</a:t>
            </a:r>
            <a:endParaRPr lang="de-DE" kern="0" dirty="0">
              <a:solidFill>
                <a:srgbClr val="0077B2"/>
              </a:solidFill>
            </a:endParaRPr>
          </a:p>
        </p:txBody>
      </p:sp>
      <p:sp>
        <p:nvSpPr>
          <p:cNvPr id="7" name="Inhaltsplatzhalter 9"/>
          <p:cNvSpPr txBox="1">
            <a:spLocks/>
          </p:cNvSpPr>
          <p:nvPr/>
        </p:nvSpPr>
        <p:spPr>
          <a:xfrm>
            <a:off x="457200" y="1619250"/>
            <a:ext cx="4040188" cy="467306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txBody>
          <a:bodyPr/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361950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j-cs"/>
              </a:defRPr>
            </a:lvl2pPr>
            <a:lvl3pPr marL="12350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j-cs"/>
              </a:defRPr>
            </a:lvl3pPr>
            <a:lvl4pPr marL="16430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j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j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j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j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j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j-cs"/>
              </a:defRPr>
            </a:lvl9pPr>
          </a:lstStyle>
          <a:p>
            <a:pPr marL="0" lvl="1" indent="0">
              <a:buClr>
                <a:srgbClr val="006BA1"/>
              </a:buClr>
              <a:buFont typeface="Wingdings" pitchFamily="2" charset="2"/>
              <a:buNone/>
              <a:defRPr/>
            </a:pPr>
            <a:r>
              <a:rPr lang="de-DE" altLang="de-DE" sz="1800" b="1" kern="0" dirty="0" smtClean="0">
                <a:solidFill>
                  <a:srgbClr val="000000"/>
                </a:solidFill>
              </a:rPr>
              <a:t>Erstinformation</a:t>
            </a:r>
          </a:p>
          <a:p>
            <a:pPr marL="0" lvl="1" indent="0">
              <a:buClr>
                <a:srgbClr val="006BA1"/>
              </a:buClr>
              <a:buFont typeface="Wingdings" pitchFamily="2" charset="2"/>
              <a:buNone/>
              <a:defRPr/>
            </a:pPr>
            <a:endParaRPr lang="de-DE" altLang="de-DE" sz="1800" b="1" kern="0" dirty="0" smtClean="0">
              <a:solidFill>
                <a:srgbClr val="000000"/>
              </a:solidFill>
            </a:endParaRPr>
          </a:p>
          <a:p>
            <a:pPr marL="342900" lvl="1" indent="-342900">
              <a:buClr>
                <a:srgbClr val="006BA1"/>
              </a:buClr>
              <a:defRPr/>
            </a:pPr>
            <a:endParaRPr lang="de-DE" altLang="de-DE" sz="1800" kern="0" dirty="0" smtClean="0">
              <a:solidFill>
                <a:srgbClr val="000000"/>
              </a:solidFill>
            </a:endParaRPr>
          </a:p>
          <a:p>
            <a:pPr marL="342900" lvl="1" indent="-342900">
              <a:buClr>
                <a:srgbClr val="006BA1"/>
              </a:buClr>
              <a:defRPr/>
            </a:pPr>
            <a:r>
              <a:rPr lang="de-DE" altLang="de-DE" sz="1800" kern="0" dirty="0" smtClean="0">
                <a:solidFill>
                  <a:srgbClr val="000000"/>
                </a:solidFill>
              </a:rPr>
              <a:t>Inhalte der 16. AMG-Novelle</a:t>
            </a:r>
          </a:p>
          <a:p>
            <a:pPr marL="342900" lvl="1" indent="-342900">
              <a:buClr>
                <a:srgbClr val="006BA1"/>
              </a:buClr>
              <a:defRPr/>
            </a:pPr>
            <a:endParaRPr lang="de-DE" altLang="de-DE" sz="1800" kern="0" dirty="0" smtClean="0">
              <a:solidFill>
                <a:srgbClr val="000000"/>
              </a:solidFill>
            </a:endParaRPr>
          </a:p>
          <a:p>
            <a:pPr marL="342900" lvl="1" indent="-342900">
              <a:buClr>
                <a:srgbClr val="006BA1"/>
              </a:buClr>
              <a:defRPr/>
            </a:pPr>
            <a:r>
              <a:rPr lang="de-DE" altLang="de-DE" sz="1800" kern="0" dirty="0" smtClean="0">
                <a:solidFill>
                  <a:srgbClr val="000000"/>
                </a:solidFill>
              </a:rPr>
              <a:t>Meldepflichten &amp; Meldewege</a:t>
            </a:r>
          </a:p>
          <a:p>
            <a:pPr marL="342900" lvl="1" indent="-342900">
              <a:buClr>
                <a:srgbClr val="006BA1"/>
              </a:buClr>
              <a:defRPr/>
            </a:pPr>
            <a:endParaRPr lang="de-DE" altLang="de-DE" sz="1800" kern="0" dirty="0" smtClean="0">
              <a:solidFill>
                <a:srgbClr val="000000"/>
              </a:solidFill>
            </a:endParaRPr>
          </a:p>
          <a:p>
            <a:pPr marL="342900" lvl="1" indent="-342900">
              <a:buClr>
                <a:srgbClr val="006BA1"/>
              </a:buClr>
              <a:defRPr/>
            </a:pPr>
            <a:r>
              <a:rPr lang="de-DE" altLang="de-DE" sz="1800" kern="0" dirty="0" smtClean="0">
                <a:solidFill>
                  <a:srgbClr val="000000"/>
                </a:solidFill>
              </a:rPr>
              <a:t>Häufig gestellte Fragen</a:t>
            </a:r>
          </a:p>
          <a:p>
            <a:pPr marL="342900" lvl="1" indent="-342900">
              <a:buClr>
                <a:srgbClr val="006BA1"/>
              </a:buClr>
              <a:defRPr/>
            </a:pPr>
            <a:endParaRPr lang="de-DE" altLang="de-DE" sz="1800" kern="0" dirty="0" smtClean="0">
              <a:solidFill>
                <a:srgbClr val="000000"/>
              </a:solidFill>
            </a:endParaRPr>
          </a:p>
          <a:p>
            <a:pPr marL="342900" lvl="1" indent="-342900">
              <a:buClr>
                <a:srgbClr val="006BA1"/>
              </a:buClr>
              <a:defRPr/>
            </a:pPr>
            <a:r>
              <a:rPr lang="de-DE" altLang="de-DE" sz="1800" kern="0" dirty="0" smtClean="0">
                <a:solidFill>
                  <a:srgbClr val="000000"/>
                </a:solidFill>
              </a:rPr>
              <a:t>Offene Punkte</a:t>
            </a:r>
            <a:endParaRPr lang="de-DE" altLang="de-DE" sz="1800" kern="0" dirty="0">
              <a:solidFill>
                <a:srgbClr val="000000"/>
              </a:solidFill>
            </a:endParaRPr>
          </a:p>
        </p:txBody>
      </p:sp>
      <p:sp>
        <p:nvSpPr>
          <p:cNvPr id="8" name="Textplatzhalter 10"/>
          <p:cNvSpPr txBox="1">
            <a:spLocks/>
          </p:cNvSpPr>
          <p:nvPr/>
        </p:nvSpPr>
        <p:spPr>
          <a:xfrm>
            <a:off x="4645025" y="1201738"/>
            <a:ext cx="4041775" cy="63976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361950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j-cs"/>
              </a:defRPr>
            </a:lvl2pPr>
            <a:lvl3pPr marL="12350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j-cs"/>
              </a:defRPr>
            </a:lvl3pPr>
            <a:lvl4pPr marL="16430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j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j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j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j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j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j-cs"/>
              </a:defRPr>
            </a:lvl9pPr>
          </a:lstStyle>
          <a:p>
            <a:pPr algn="ctr">
              <a:defRPr/>
            </a:pPr>
            <a:r>
              <a:rPr lang="de-DE" kern="0" dirty="0" smtClean="0">
                <a:solidFill>
                  <a:srgbClr val="0077B2"/>
                </a:solidFill>
              </a:rPr>
              <a:t>Phase 2</a:t>
            </a:r>
            <a:endParaRPr lang="de-DE" kern="0" dirty="0">
              <a:solidFill>
                <a:srgbClr val="0077B2"/>
              </a:solidFill>
            </a:endParaRPr>
          </a:p>
        </p:txBody>
      </p:sp>
      <p:sp>
        <p:nvSpPr>
          <p:cNvPr id="9" name="Inhaltsplatzhalter 11"/>
          <p:cNvSpPr txBox="1">
            <a:spLocks/>
          </p:cNvSpPr>
          <p:nvPr/>
        </p:nvSpPr>
        <p:spPr>
          <a:xfrm>
            <a:off x="4645025" y="1619250"/>
            <a:ext cx="4041775" cy="467306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tx2">
                <a:lumMod val="75000"/>
              </a:schemeClr>
            </a:solidFill>
          </a:ln>
        </p:spPr>
        <p:txBody>
          <a:bodyPr/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361950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j-cs"/>
              </a:defRPr>
            </a:lvl2pPr>
            <a:lvl3pPr marL="12350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j-cs"/>
              </a:defRPr>
            </a:lvl3pPr>
            <a:lvl4pPr marL="16430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j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j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j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j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j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j-cs"/>
              </a:defRPr>
            </a:lvl9pPr>
          </a:lstStyle>
          <a:p>
            <a:pPr marL="0" lvl="1" indent="0">
              <a:buClr>
                <a:srgbClr val="006BA1"/>
              </a:buClr>
              <a:buFont typeface="Wingdings" pitchFamily="2" charset="2"/>
              <a:buNone/>
              <a:defRPr/>
            </a:pPr>
            <a:r>
              <a:rPr lang="de-DE" sz="1800" b="1" kern="0" dirty="0" smtClean="0">
                <a:solidFill>
                  <a:srgbClr val="000000"/>
                </a:solidFill>
              </a:rPr>
              <a:t>Informationen zur Verbesserung der Tiergesundheit und rechtliche Fortentwicklungen</a:t>
            </a:r>
          </a:p>
          <a:p>
            <a:pPr marL="342900" lvl="1" indent="-342900">
              <a:buClr>
                <a:srgbClr val="006BA1"/>
              </a:buClr>
              <a:defRPr/>
            </a:pPr>
            <a:r>
              <a:rPr lang="de-DE" altLang="de-DE" sz="1800" kern="0" dirty="0" smtClean="0">
                <a:solidFill>
                  <a:srgbClr val="000000"/>
                </a:solidFill>
              </a:rPr>
              <a:t>Stallprotokoll und Empfehlungen zu verschiedenen Themen rund um die Tiergesundheit, z.B.</a:t>
            </a:r>
          </a:p>
          <a:p>
            <a:pPr marL="720725" lvl="1" indent="-363538">
              <a:buClr>
                <a:srgbClr val="006BA1"/>
              </a:buClr>
              <a:defRPr/>
            </a:pPr>
            <a:r>
              <a:rPr lang="de-DE" altLang="de-DE" sz="1800" kern="0" dirty="0" smtClean="0">
                <a:solidFill>
                  <a:srgbClr val="000000"/>
                </a:solidFill>
              </a:rPr>
              <a:t>Tierhygiene</a:t>
            </a:r>
          </a:p>
          <a:p>
            <a:pPr marL="720725" lvl="1" indent="-363538">
              <a:buClr>
                <a:srgbClr val="006BA1"/>
              </a:buClr>
              <a:defRPr/>
            </a:pPr>
            <a:r>
              <a:rPr lang="de-DE" altLang="de-DE" sz="1800" kern="0" dirty="0" smtClean="0">
                <a:solidFill>
                  <a:srgbClr val="000000"/>
                </a:solidFill>
              </a:rPr>
              <a:t>Impfungen</a:t>
            </a:r>
          </a:p>
          <a:p>
            <a:pPr marL="720725" lvl="1" indent="-363538">
              <a:buClr>
                <a:srgbClr val="006BA1"/>
              </a:buClr>
              <a:defRPr/>
            </a:pPr>
            <a:endParaRPr lang="de-DE" altLang="de-DE" sz="1800" kern="0" dirty="0" smtClean="0">
              <a:solidFill>
                <a:srgbClr val="000000"/>
              </a:solidFill>
            </a:endParaRPr>
          </a:p>
          <a:p>
            <a:pPr marL="342900" lvl="1" indent="-342900">
              <a:buClr>
                <a:srgbClr val="006BA1"/>
              </a:buClr>
              <a:defRPr/>
            </a:pPr>
            <a:r>
              <a:rPr lang="de-DE" altLang="de-DE" sz="1800" kern="0" dirty="0" smtClean="0">
                <a:solidFill>
                  <a:srgbClr val="000000"/>
                </a:solidFill>
              </a:rPr>
              <a:t>frei verfügbar im Internet</a:t>
            </a:r>
          </a:p>
          <a:p>
            <a:pPr marL="342900" lvl="1" indent="-342900">
              <a:buClr>
                <a:srgbClr val="006BA1"/>
              </a:buClr>
              <a:defRPr/>
            </a:pPr>
            <a:endParaRPr lang="de-DE" altLang="de-DE" sz="1800" kern="0" dirty="0" smtClean="0">
              <a:solidFill>
                <a:srgbClr val="000000"/>
              </a:solidFill>
            </a:endParaRPr>
          </a:p>
          <a:p>
            <a:pPr marL="342900" lvl="1" indent="-342900">
              <a:buClr>
                <a:srgbClr val="006BA1"/>
              </a:buClr>
              <a:defRPr/>
            </a:pPr>
            <a:r>
              <a:rPr lang="de-DE" altLang="de-DE" sz="1800" kern="0" dirty="0" smtClean="0">
                <a:solidFill>
                  <a:srgbClr val="000000"/>
                </a:solidFill>
              </a:rPr>
              <a:t>erstellt von Experten aus Praxis und Forschung</a:t>
            </a:r>
          </a:p>
          <a:p>
            <a:pPr marL="342900" lvl="1" indent="-342900">
              <a:buClr>
                <a:srgbClr val="006BA1"/>
              </a:buClr>
              <a:defRPr/>
            </a:pPr>
            <a:endParaRPr lang="de-DE" altLang="de-DE" sz="1800" kern="0" dirty="0" smtClean="0">
              <a:solidFill>
                <a:srgbClr val="000000"/>
              </a:solidFill>
            </a:endParaRPr>
          </a:p>
          <a:p>
            <a:pPr marL="342900" lvl="1" indent="-342900">
              <a:buClr>
                <a:srgbClr val="006BA1"/>
              </a:buClr>
              <a:defRPr/>
            </a:pPr>
            <a:r>
              <a:rPr lang="de-DE" altLang="de-DE" sz="1800" kern="0" dirty="0" smtClean="0">
                <a:solidFill>
                  <a:srgbClr val="000000"/>
                </a:solidFill>
              </a:rPr>
              <a:t>ab Anfang 2015 verfügbar </a:t>
            </a:r>
          </a:p>
          <a:p>
            <a:pPr>
              <a:defRPr/>
            </a:pPr>
            <a:endParaRPr lang="de-DE" kern="0" dirty="0"/>
          </a:p>
        </p:txBody>
      </p:sp>
    </p:spTree>
    <p:extLst>
      <p:ext uri="{BB962C8B-B14F-4D97-AF65-F5344CB8AC3E}">
        <p14:creationId xmlns:p14="http://schemas.microsoft.com/office/powerpoint/2010/main" val="4233378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el 7"/>
          <p:cNvSpPr>
            <a:spLocks noGrp="1"/>
          </p:cNvSpPr>
          <p:nvPr>
            <p:ph type="title"/>
          </p:nvPr>
        </p:nvSpPr>
        <p:spPr>
          <a:xfrm>
            <a:off x="1846263" y="2971800"/>
            <a:ext cx="5486400" cy="566738"/>
          </a:xfrm>
        </p:spPr>
        <p:txBody>
          <a:bodyPr/>
          <a:lstStyle/>
          <a:p>
            <a:pPr algn="ctr"/>
            <a:r>
              <a:rPr lang="de-DE" altLang="de-DE" smtClean="0"/>
              <a:t>Vielen Dank für Ihre Aufmerksamkeit!</a:t>
            </a:r>
          </a:p>
        </p:txBody>
      </p:sp>
      <p:sp>
        <p:nvSpPr>
          <p:cNvPr id="20483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ctr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e-DE" altLang="de-DE" smtClean="0">
                <a:solidFill>
                  <a:schemeClr val="tx2"/>
                </a:solidFill>
              </a:rPr>
              <a:t>Das neue Arzneimittelgesetz; Informationen für Tierhalter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8FC8CC9-28DE-46B8-BAAC-2A87FAA88E3E}" type="slidenum">
              <a:rPr lang="en-US" altLang="de-DE" smtClean="0"/>
              <a:pPr>
                <a:defRPr/>
              </a:pPr>
              <a:t>42</a:t>
            </a:fld>
            <a:endParaRPr lang="en-US" alt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mtClean="0"/>
              <a:t>Arzneimittelverbrauch in Deutschland und Europa</a:t>
            </a:r>
            <a:br>
              <a:rPr lang="de-DE" altLang="de-DE" smtClean="0"/>
            </a:br>
            <a:r>
              <a:rPr lang="de-DE" altLang="de-DE" sz="1200" smtClean="0"/>
              <a:t>Third ESVAC report 2011</a:t>
            </a:r>
            <a:endParaRPr lang="de-DE" altLang="de-DE" smtClean="0"/>
          </a:p>
        </p:txBody>
      </p:sp>
      <p:sp>
        <p:nvSpPr>
          <p:cNvPr id="22531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altLang="de-DE" smtClean="0"/>
          </a:p>
        </p:txBody>
      </p:sp>
      <p:sp>
        <p:nvSpPr>
          <p:cNvPr id="6148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ctr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e-DE" altLang="de-DE" smtClean="0">
                <a:solidFill>
                  <a:srgbClr val="0077B2"/>
                </a:solidFill>
              </a:rPr>
              <a:t>Das neue Arzneimittelgesetz; Informationen für Tierhalter</a:t>
            </a:r>
          </a:p>
        </p:txBody>
      </p:sp>
      <p:pic>
        <p:nvPicPr>
          <p:cNvPr id="2253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15" t="19592" r="3581" b="11330"/>
          <a:stretch>
            <a:fillRect/>
          </a:stretch>
        </p:blipFill>
        <p:spPr bwMode="auto">
          <a:xfrm>
            <a:off x="446088" y="1627188"/>
            <a:ext cx="7227887" cy="415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Ellipse 6"/>
          <p:cNvSpPr>
            <a:spLocks noChangeArrowheads="1"/>
          </p:cNvSpPr>
          <p:nvPr/>
        </p:nvSpPr>
        <p:spPr bwMode="auto">
          <a:xfrm>
            <a:off x="3195638" y="3333750"/>
            <a:ext cx="231775" cy="2143125"/>
          </a:xfrm>
          <a:prstGeom prst="ellipse">
            <a:avLst/>
          </a:prstGeom>
          <a:noFill/>
          <a:ln w="158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defRPr sz="2000" b="1"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endParaRPr lang="de-DE" altLang="de-DE" sz="1800" b="0">
              <a:solidFill>
                <a:srgbClr val="FF0000"/>
              </a:solidFill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5EB654E-AD3F-4BF7-9003-C93E3A72C4E7}" type="slidenum">
              <a:rPr lang="en-US" altLang="de-DE" smtClean="0"/>
              <a:pPr>
                <a:defRPr/>
              </a:pPr>
              <a:t>5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754307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defRPr sz="2000" b="1"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de-DE" altLang="de-DE" sz="1000" b="0" smtClean="0">
                <a:solidFill>
                  <a:schemeClr val="tx2"/>
                </a:solidFill>
              </a:rPr>
              <a:t>Das neue Arzneimittelgesetz; Informationen für Tierhalter</a:t>
            </a:r>
          </a:p>
        </p:txBody>
      </p:sp>
      <p:sp>
        <p:nvSpPr>
          <p:cNvPr id="18435" name="Rectangle 4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/>
              <a:t>Ziele der Änderung des  Arzneimittelgesetzes (</a:t>
            </a:r>
            <a:r>
              <a:rPr lang="de-DE" altLang="de-DE" dirty="0" smtClean="0"/>
              <a:t>AMG)</a:t>
            </a:r>
          </a:p>
        </p:txBody>
      </p:sp>
      <p:sp>
        <p:nvSpPr>
          <p:cNvPr id="4101" name="Rectangle 4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lvl="1" indent="0" eaLnBrk="1" hangingPunct="1">
              <a:buNone/>
              <a:defRPr/>
            </a:pPr>
            <a:r>
              <a:rPr lang="de-DE" altLang="de-DE" dirty="0"/>
              <a:t>Begrenzung des Risikos der Ausbreitung von Bakterien mit Resistenzen durch</a:t>
            </a:r>
          </a:p>
          <a:p>
            <a:pPr marL="180975" lvl="1" indent="0" eaLnBrk="1" hangingPunct="1">
              <a:buNone/>
              <a:defRPr/>
            </a:pPr>
            <a:endParaRPr lang="de-DE" altLang="de-DE" dirty="0"/>
          </a:p>
          <a:p>
            <a:pPr marL="342900" lvl="1" indent="-342900">
              <a:buClr>
                <a:schemeClr val="accent6"/>
              </a:buClr>
              <a:defRPr/>
            </a:pPr>
            <a:r>
              <a:rPr lang="de-DE" altLang="de-DE" dirty="0">
                <a:solidFill>
                  <a:srgbClr val="000000"/>
                </a:solidFill>
              </a:rPr>
              <a:t>systematische einzelbetriebliche Erfassung des Einsatzes von Antibiotika in der Tierhaltung, </a:t>
            </a:r>
          </a:p>
          <a:p>
            <a:pPr marL="342900" lvl="1" indent="-342900">
              <a:buClr>
                <a:schemeClr val="accent6"/>
              </a:buClr>
              <a:defRPr/>
            </a:pPr>
            <a:endParaRPr lang="de-DE" altLang="de-DE" dirty="0">
              <a:solidFill>
                <a:srgbClr val="000000"/>
              </a:solidFill>
            </a:endParaRPr>
          </a:p>
          <a:p>
            <a:pPr marL="342900" lvl="1" indent="-342900">
              <a:buClr>
                <a:schemeClr val="accent6"/>
              </a:buClr>
              <a:defRPr/>
            </a:pPr>
            <a:r>
              <a:rPr lang="de-DE" altLang="de-DE" dirty="0">
                <a:solidFill>
                  <a:srgbClr val="000000"/>
                </a:solidFill>
              </a:rPr>
              <a:t>Verbesserung der Tiergesundheit in Betrieben mit überdurchschnittlich häufigem Antibiotikaeinsatz und </a:t>
            </a:r>
          </a:p>
          <a:p>
            <a:pPr marL="342900" lvl="1" indent="-342900">
              <a:buClr>
                <a:schemeClr val="accent6"/>
              </a:buClr>
              <a:defRPr/>
            </a:pPr>
            <a:endParaRPr lang="de-DE" altLang="de-DE" dirty="0">
              <a:solidFill>
                <a:srgbClr val="000000"/>
              </a:solidFill>
            </a:endParaRPr>
          </a:p>
          <a:p>
            <a:pPr marL="342900" lvl="1" indent="-342900">
              <a:buClr>
                <a:schemeClr val="accent6"/>
              </a:buClr>
              <a:defRPr/>
            </a:pPr>
            <a:r>
              <a:rPr lang="de-DE" altLang="de-DE" dirty="0">
                <a:solidFill>
                  <a:srgbClr val="000000"/>
                </a:solidFill>
              </a:rPr>
              <a:t>Förderung und Verbesserung des sorgfältigen und verantwortungsvollen Einsatzes von Antibiotika zur Behandlung erkrankter Tiere.</a:t>
            </a:r>
          </a:p>
          <a:p>
            <a:pPr lvl="1" eaLnBrk="1" hangingPunct="1">
              <a:defRPr/>
            </a:pPr>
            <a:endParaRPr lang="de-DE" altLang="de-DE" dirty="0" smtClean="0"/>
          </a:p>
          <a:p>
            <a:pPr lvl="1" eaLnBrk="1" hangingPunct="1">
              <a:defRPr/>
            </a:pPr>
            <a:endParaRPr lang="de-DE" altLang="de-DE" dirty="0" smtClean="0"/>
          </a:p>
          <a:p>
            <a:pPr lvl="1" eaLnBrk="1" hangingPunct="1">
              <a:defRPr/>
            </a:pPr>
            <a:endParaRPr lang="de-DE" altLang="de-DE" dirty="0" smtClean="0"/>
          </a:p>
          <a:p>
            <a:pPr lvl="1" eaLnBrk="1" hangingPunct="1">
              <a:defRPr/>
            </a:pPr>
            <a:endParaRPr lang="de-DE" altLang="de-DE" dirty="0" smtClean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592CE1B-30C9-4889-BB3A-07BF307AF618}" type="slidenum">
              <a:rPr lang="en-US" altLang="de-DE" smtClean="0"/>
              <a:pPr>
                <a:defRPr/>
              </a:pPr>
              <a:t>6</a:t>
            </a:fld>
            <a:endParaRPr lang="en-US" alt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/>
              <a:t>Die 16. AMG-Novelle - Überblick</a:t>
            </a:r>
            <a:endParaRPr lang="de-DE" altLang="de-DE" dirty="0" smtClean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0305" y="1335360"/>
            <a:ext cx="8426450" cy="4141787"/>
          </a:xfrm>
        </p:spPr>
        <p:txBody>
          <a:bodyPr/>
          <a:lstStyle/>
          <a:p>
            <a:pPr marL="342900" lvl="1" indent="-342900">
              <a:buClr>
                <a:schemeClr val="accent6"/>
              </a:buClr>
              <a:defRPr/>
            </a:pPr>
            <a:r>
              <a:rPr lang="de-DE" altLang="de-DE" dirty="0">
                <a:solidFill>
                  <a:srgbClr val="000000"/>
                </a:solidFill>
              </a:rPr>
              <a:t>Betrifft Halter von Masttieren (Rind, Schwein, Hähnchen, Pute)</a:t>
            </a:r>
          </a:p>
          <a:p>
            <a:pPr marL="342900" lvl="1" indent="-342900">
              <a:buClr>
                <a:schemeClr val="accent6"/>
              </a:buClr>
              <a:defRPr/>
            </a:pPr>
            <a:r>
              <a:rPr lang="de-DE" altLang="de-DE" dirty="0">
                <a:solidFill>
                  <a:srgbClr val="000000"/>
                </a:solidFill>
              </a:rPr>
              <a:t>Verpflichtung zur Meldung: Bestand, Tierbewegungen und Antibiotikaanwendungen </a:t>
            </a:r>
          </a:p>
          <a:p>
            <a:pPr marL="342900" lvl="1" indent="-342900">
              <a:buClr>
                <a:schemeClr val="accent6"/>
              </a:buClr>
              <a:defRPr/>
            </a:pPr>
            <a:r>
              <a:rPr lang="de-DE" altLang="de-DE" dirty="0">
                <a:solidFill>
                  <a:srgbClr val="000000"/>
                </a:solidFill>
              </a:rPr>
              <a:t>Datenerfassung in amtlicher bundesweiter zentraler Datenbank (HIT)</a:t>
            </a:r>
          </a:p>
          <a:p>
            <a:pPr marL="342900" lvl="1" indent="-342900">
              <a:buClr>
                <a:schemeClr val="accent6"/>
              </a:buClr>
              <a:defRPr/>
            </a:pPr>
            <a:r>
              <a:rPr lang="de-DE" altLang="de-DE" dirty="0">
                <a:solidFill>
                  <a:srgbClr val="000000"/>
                </a:solidFill>
              </a:rPr>
              <a:t>Therapiehäufigkeit: An wie vielen Tagen im Halbjahr wurde ein Tier im Durchschnitt mit antibiotischen Wirkstoffen behandelt?</a:t>
            </a:r>
          </a:p>
          <a:p>
            <a:pPr marL="342900" lvl="1" indent="-342900">
              <a:buClr>
                <a:schemeClr val="accent6"/>
              </a:buClr>
              <a:defRPr/>
            </a:pPr>
            <a:r>
              <a:rPr lang="de-DE" altLang="de-DE" dirty="0">
                <a:solidFill>
                  <a:srgbClr val="000000"/>
                </a:solidFill>
              </a:rPr>
              <a:t>Vergleich der Therapiehäufigkeit des Betriebs mit bundesweiten Kennzahlen </a:t>
            </a:r>
          </a:p>
          <a:p>
            <a:pPr marL="342900" lvl="1" indent="-342900">
              <a:buClr>
                <a:schemeClr val="accent6"/>
              </a:buClr>
              <a:defRPr/>
            </a:pPr>
            <a:r>
              <a:rPr lang="de-DE" altLang="de-DE" dirty="0">
                <a:solidFill>
                  <a:srgbClr val="000000"/>
                </a:solidFill>
              </a:rPr>
              <a:t>Handlungsbedarf, wenn die Therapiehäufigkeit des Betriebs über den Kennzahlen liegt</a:t>
            </a:r>
          </a:p>
          <a:p>
            <a:pPr marL="717550" lvl="1" indent="-363538">
              <a:buClr>
                <a:schemeClr val="accent6"/>
              </a:buClr>
              <a:defRPr/>
            </a:pPr>
            <a:r>
              <a:rPr lang="de-DE" altLang="de-DE" dirty="0">
                <a:solidFill>
                  <a:srgbClr val="000000"/>
                </a:solidFill>
              </a:rPr>
              <a:t>Beratung durch den Tierarzt</a:t>
            </a:r>
          </a:p>
          <a:p>
            <a:pPr marL="717550" lvl="1" indent="-363538">
              <a:buClr>
                <a:schemeClr val="accent6"/>
              </a:buClr>
              <a:defRPr/>
            </a:pPr>
            <a:r>
              <a:rPr lang="de-DE" altLang="de-DE" dirty="0">
                <a:solidFill>
                  <a:srgbClr val="000000"/>
                </a:solidFill>
              </a:rPr>
              <a:t>Erstellen eines Maßnahmenplans mit Hilfe des Tierarztes</a:t>
            </a:r>
          </a:p>
          <a:p>
            <a:pPr marL="355600" lvl="1" indent="-363538">
              <a:buClr>
                <a:schemeClr val="accent6"/>
              </a:buClr>
              <a:defRPr/>
            </a:pPr>
            <a:r>
              <a:rPr lang="de-DE" altLang="de-DE" dirty="0">
                <a:solidFill>
                  <a:srgbClr val="000000"/>
                </a:solidFill>
              </a:rPr>
              <a:t>Befugnis der zuständigen Behörde, konkrete Maßnahmen zur Verringerung des Antibiotikaeinsatzes anzuordnen</a:t>
            </a:r>
          </a:p>
          <a:p>
            <a:pPr marL="720725" lvl="1" indent="-360363">
              <a:buClr>
                <a:schemeClr val="accent6"/>
              </a:buClr>
              <a:defRPr/>
            </a:pPr>
            <a:endParaRPr lang="de-DE" altLang="de-DE" dirty="0" smtClean="0">
              <a:solidFill>
                <a:srgbClr val="000000"/>
              </a:solidFill>
              <a:ea typeface="+mn-ea"/>
              <a:cs typeface="+mn-cs"/>
            </a:endParaRPr>
          </a:p>
          <a:p>
            <a:pPr marL="180975" lvl="1" indent="0" eaLnBrk="1" hangingPunct="1">
              <a:buFont typeface="Wingdings" pitchFamily="2" charset="2"/>
              <a:buNone/>
              <a:defRPr/>
            </a:pPr>
            <a:r>
              <a:rPr lang="de-DE" altLang="de-DE" dirty="0" smtClean="0"/>
              <a:t>.</a:t>
            </a:r>
            <a:endParaRPr lang="de-DE" altLang="de-DE" dirty="0">
              <a:solidFill>
                <a:srgbClr val="0086BC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de-DE" b="0" dirty="0"/>
          </a:p>
        </p:txBody>
      </p:sp>
      <p:sp>
        <p:nvSpPr>
          <p:cNvPr id="512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ctr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e-DE" altLang="de-DE" smtClean="0">
                <a:solidFill>
                  <a:schemeClr val="tx2"/>
                </a:solidFill>
              </a:rPr>
              <a:t>Das neue Arzneimittelgesetz; Informationen für Tierhalter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592CE1B-30C9-4889-BB3A-07BF307AF618}" type="slidenum">
              <a:rPr lang="en-US" altLang="de-DE" smtClean="0"/>
              <a:pPr>
                <a:defRPr/>
              </a:pPr>
              <a:t>7</a:t>
            </a:fld>
            <a:endParaRPr lang="en-US" alt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Bestandsuntergrenzen (</a:t>
            </a:r>
            <a:r>
              <a:rPr lang="de-DE" dirty="0" err="1" smtClean="0"/>
              <a:t>TAMMitDurchfV</a:t>
            </a:r>
            <a:r>
              <a:rPr lang="de-DE" dirty="0" smtClean="0"/>
              <a:t>)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Clr>
                <a:srgbClr val="006BA1"/>
              </a:buClr>
              <a:defRPr/>
            </a:pPr>
            <a:r>
              <a:rPr lang="de-DE" dirty="0" smtClean="0">
                <a:solidFill>
                  <a:srgbClr val="000000"/>
                </a:solidFill>
              </a:rPr>
              <a:t>Im Plenum des Bundesrates am 13.06.2014 verabschiedet</a:t>
            </a:r>
          </a:p>
          <a:p>
            <a:pPr marL="342900" lvl="1" indent="-342900">
              <a:buClr>
                <a:srgbClr val="006BA1"/>
              </a:buClr>
              <a:defRPr/>
            </a:pPr>
            <a:r>
              <a:rPr lang="de-DE" dirty="0"/>
              <a:t>Betriebe bis zu einer bestimmten Betriebsgröße können von der Meldeverpflichtung ausgenommen werden </a:t>
            </a:r>
            <a:endParaRPr lang="de-DE" dirty="0" smtClean="0"/>
          </a:p>
          <a:p>
            <a:pPr marL="342900" lvl="1" indent="-342900">
              <a:buClr>
                <a:srgbClr val="006BA1"/>
              </a:buClr>
              <a:defRPr/>
            </a:pPr>
            <a:r>
              <a:rPr lang="de-DE" dirty="0" smtClean="0">
                <a:solidFill>
                  <a:srgbClr val="000000"/>
                </a:solidFill>
              </a:rPr>
              <a:t>Bestände von mehr als </a:t>
            </a:r>
          </a:p>
          <a:p>
            <a:pPr marL="717550" lvl="1" indent="-363538">
              <a:buClr>
                <a:schemeClr val="accent6"/>
              </a:buClr>
              <a:defRPr/>
            </a:pPr>
            <a:r>
              <a:rPr lang="de-DE" dirty="0">
                <a:solidFill>
                  <a:srgbClr val="000000"/>
                </a:solidFill>
              </a:rPr>
              <a:t>20 Mastkälber </a:t>
            </a:r>
            <a:endParaRPr lang="de-DE" dirty="0" smtClean="0">
              <a:solidFill>
                <a:srgbClr val="000000"/>
              </a:solidFill>
            </a:endParaRPr>
          </a:p>
          <a:p>
            <a:pPr marL="717550" lvl="1" indent="-363538">
              <a:buClr>
                <a:schemeClr val="accent6"/>
              </a:buClr>
              <a:defRPr/>
            </a:pPr>
            <a:r>
              <a:rPr lang="de-DE" dirty="0" smtClean="0">
                <a:solidFill>
                  <a:srgbClr val="000000"/>
                </a:solidFill>
              </a:rPr>
              <a:t>20 Mastrinder</a:t>
            </a:r>
          </a:p>
          <a:p>
            <a:pPr marL="717550" lvl="1" indent="-363538">
              <a:buClr>
                <a:schemeClr val="accent6"/>
              </a:buClr>
              <a:defRPr/>
            </a:pPr>
            <a:r>
              <a:rPr lang="de-DE" dirty="0" smtClean="0">
                <a:solidFill>
                  <a:srgbClr val="000000"/>
                </a:solidFill>
              </a:rPr>
              <a:t>250 Mastferkel</a:t>
            </a:r>
          </a:p>
          <a:p>
            <a:pPr marL="717550" lvl="1" indent="-363538">
              <a:buClr>
                <a:schemeClr val="accent6"/>
              </a:buClr>
              <a:defRPr/>
            </a:pPr>
            <a:r>
              <a:rPr lang="de-DE" dirty="0" smtClean="0">
                <a:solidFill>
                  <a:srgbClr val="000000"/>
                </a:solidFill>
              </a:rPr>
              <a:t>250 Mastschweine</a:t>
            </a:r>
          </a:p>
          <a:p>
            <a:pPr marL="717550" lvl="1" indent="-363538">
              <a:buClr>
                <a:schemeClr val="accent6"/>
              </a:buClr>
              <a:defRPr/>
            </a:pPr>
            <a:r>
              <a:rPr lang="de-DE" dirty="0" smtClean="0">
                <a:solidFill>
                  <a:srgbClr val="000000"/>
                </a:solidFill>
              </a:rPr>
              <a:t>1.000 Mastputen</a:t>
            </a:r>
          </a:p>
          <a:p>
            <a:pPr marL="717550" lvl="1" indent="-363538">
              <a:buClr>
                <a:schemeClr val="accent6"/>
              </a:buClr>
              <a:defRPr/>
            </a:pPr>
            <a:r>
              <a:rPr lang="de-DE" dirty="0" smtClean="0">
                <a:solidFill>
                  <a:srgbClr val="000000"/>
                </a:solidFill>
              </a:rPr>
              <a:t>10.000 Masthähnchen fallen unter das Antibiotikaminimierungs-konzept der 16. AMG-Novelle. </a:t>
            </a:r>
          </a:p>
          <a:p>
            <a:pPr marL="342900" lvl="1" indent="-342900">
              <a:buClr>
                <a:srgbClr val="006BA1"/>
              </a:buClr>
              <a:defRPr/>
            </a:pPr>
            <a:r>
              <a:rPr lang="de-DE" dirty="0" smtClean="0">
                <a:solidFill>
                  <a:srgbClr val="000000"/>
                </a:solidFill>
              </a:rPr>
              <a:t>Die Bestandsuntergrenzen beziehen sich auf die Nutzungsart</a:t>
            </a:r>
          </a:p>
          <a:p>
            <a:pPr marL="342900" lvl="1" indent="-342900">
              <a:buClr>
                <a:srgbClr val="006BA1"/>
              </a:buClr>
              <a:defRPr/>
            </a:pPr>
            <a:r>
              <a:rPr lang="de-DE" dirty="0" smtClean="0">
                <a:solidFill>
                  <a:srgbClr val="000000"/>
                </a:solidFill>
              </a:rPr>
              <a:t>Grundlage </a:t>
            </a:r>
            <a:r>
              <a:rPr lang="de-DE" dirty="0">
                <a:solidFill>
                  <a:srgbClr val="000000"/>
                </a:solidFill>
              </a:rPr>
              <a:t>ist die durchschnittliche gehaltene Tierzahl im Halbjahr </a:t>
            </a:r>
          </a:p>
          <a:p>
            <a:pPr marL="1216025" lvl="2" indent="-342900">
              <a:buClr>
                <a:srgbClr val="006BA1"/>
              </a:buClr>
              <a:defRPr/>
            </a:pP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 smtClean="0"/>
              <a:t>Das neue Arzneimittelgesetz; Informationen für Tierhalter</a:t>
            </a:r>
            <a:endParaRPr lang="de-DE" alt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592CE1B-30C9-4889-BB3A-07BF307AF618}" type="slidenum">
              <a:rPr lang="en-US" altLang="de-DE" smtClean="0"/>
              <a:pPr>
                <a:defRPr/>
              </a:pPr>
              <a:t>8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1124445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0850" y="412127"/>
            <a:ext cx="8426450" cy="848643"/>
          </a:xfrm>
        </p:spPr>
        <p:txBody>
          <a:bodyPr/>
          <a:lstStyle/>
          <a:p>
            <a:r>
              <a:rPr lang="de-DE" dirty="0" smtClean="0"/>
              <a:t>Durchschnittliche </a:t>
            </a:r>
            <a:r>
              <a:rPr lang="de-DE" dirty="0"/>
              <a:t>Tierzahl </a:t>
            </a:r>
            <a:r>
              <a:rPr lang="de-DE" dirty="0" smtClean="0"/>
              <a:t>im Halbjahr</a:t>
            </a:r>
            <a:br>
              <a:rPr lang="de-DE" dirty="0" smtClean="0"/>
            </a:br>
            <a:r>
              <a:rPr lang="de-DE" altLang="de-DE" dirty="0"/>
              <a:t>Rechnungsbeispiel mit Leerstandszeit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342900" lvl="1" indent="-342900">
                  <a:buClr>
                    <a:schemeClr val="accent6"/>
                  </a:buClr>
                  <a:defRPr/>
                </a:pPr>
                <a:endParaRPr lang="de-DE" dirty="0" smtClean="0">
                  <a:solidFill>
                    <a:srgbClr val="000000"/>
                  </a:solidFill>
                </a:endParaRPr>
              </a:p>
              <a:p>
                <a:pPr marL="342900" lvl="1" indent="-342900">
                  <a:buClr>
                    <a:schemeClr val="accent6"/>
                  </a:buClr>
                  <a:defRPr/>
                </a:pPr>
                <a:endParaRPr lang="de-DE" dirty="0">
                  <a:solidFill>
                    <a:srgbClr val="000000"/>
                  </a:solidFill>
                </a:endParaRPr>
              </a:p>
              <a:p>
                <a:pPr marL="342900" lvl="1" indent="-342900">
                  <a:buClr>
                    <a:schemeClr val="accent6"/>
                  </a:buClr>
                  <a:defRPr/>
                </a:pPr>
                <a:endParaRPr lang="de-DE" dirty="0" smtClean="0">
                  <a:solidFill>
                    <a:srgbClr val="000000"/>
                  </a:solidFill>
                </a:endParaRPr>
              </a:p>
              <a:p>
                <a:pPr marL="342900" lvl="1" indent="-342900">
                  <a:buClr>
                    <a:schemeClr val="accent6"/>
                  </a:buClr>
                  <a:defRPr/>
                </a:pPr>
                <a:endParaRPr lang="de-DE" dirty="0">
                  <a:solidFill>
                    <a:srgbClr val="000000"/>
                  </a:solidFill>
                </a:endParaRPr>
              </a:p>
              <a:p>
                <a:pPr marL="342900" lvl="1" indent="-342900">
                  <a:buClr>
                    <a:schemeClr val="accent6"/>
                  </a:buClr>
                  <a:defRPr/>
                </a:pPr>
                <a:endParaRPr lang="de-DE" dirty="0" smtClean="0">
                  <a:solidFill>
                    <a:srgbClr val="000000"/>
                  </a:solidFill>
                </a:endParaRPr>
              </a:p>
              <a:p>
                <a:pPr marL="342900" lvl="1" indent="-342900">
                  <a:buClr>
                    <a:schemeClr val="accent6"/>
                  </a:buClr>
                  <a:defRPr/>
                </a:pPr>
                <a:endParaRPr lang="de-DE" dirty="0" smtClean="0">
                  <a:solidFill>
                    <a:srgbClr val="000000"/>
                  </a:solidFill>
                </a:endParaRPr>
              </a:p>
              <a:p>
                <a:pPr marL="342900" lvl="1" indent="-342900">
                  <a:buClr>
                    <a:schemeClr val="accent6"/>
                  </a:buClr>
                  <a:defRPr/>
                </a:pPr>
                <a:endParaRPr lang="de-DE" dirty="0">
                  <a:solidFill>
                    <a:srgbClr val="000000"/>
                  </a:solidFill>
                </a:endParaRPr>
              </a:p>
              <a:p>
                <a:pPr marL="342900" lvl="1" indent="-342900">
                  <a:buClr>
                    <a:schemeClr val="accent6"/>
                  </a:buClr>
                  <a:defRPr/>
                </a:pPr>
                <a:r>
                  <a:rPr lang="de-DE" dirty="0" smtClean="0">
                    <a:solidFill>
                      <a:srgbClr val="000000"/>
                    </a:solidFill>
                  </a:rPr>
                  <a:t>Beispiel</a:t>
                </a:r>
                <a:r>
                  <a:rPr lang="de-DE" dirty="0">
                    <a:solidFill>
                      <a:srgbClr val="000000"/>
                    </a:solidFill>
                  </a:rPr>
                  <a:t>:   1 Betrieb mit 300 Mastschweinen und</a:t>
                </a:r>
              </a:p>
              <a:p>
                <a:pPr marL="0" lvl="1" indent="1524000">
                  <a:buClr>
                    <a:schemeClr val="accent6"/>
                  </a:buClr>
                  <a:buNone/>
                  <a:defRPr/>
                </a:pPr>
                <a:r>
                  <a:rPr lang="de-DE" dirty="0">
                    <a:solidFill>
                      <a:srgbClr val="000000"/>
                    </a:solidFill>
                  </a:rPr>
                  <a:t>1 Monat Leerstandszeit im Halbjahr</a:t>
                </a:r>
              </a:p>
              <a:p>
                <a:pPr marL="342900" lvl="1" indent="-342900">
                  <a:buClr>
                    <a:schemeClr val="accent6"/>
                  </a:buClr>
                  <a:defRPr/>
                </a:pPr>
                <a:r>
                  <a:rPr lang="de-DE" dirty="0">
                    <a:solidFill>
                      <a:srgbClr val="000000"/>
                    </a:solidFill>
                  </a:rPr>
                  <a:t>Berechnung (vereinfacht): </a:t>
                </a:r>
              </a:p>
              <a:p>
                <a:pPr marL="342900" lvl="1" indent="-342900">
                  <a:buClr>
                    <a:schemeClr val="accent6"/>
                  </a:buClr>
                  <a:defRPr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>
                        <a:solidFill>
                          <a:srgbClr val="000000"/>
                        </a:solidFill>
                        <a:latin typeface="Cambria Math"/>
                      </a:rPr>
                      <m:t>Tierzahl</m:t>
                    </m:r>
                    <m:r>
                      <a:rPr lang="de-DE">
                        <a:solidFill>
                          <a:srgbClr val="000000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de-DE">
                        <a:solidFill>
                          <a:srgbClr val="000000"/>
                        </a:solidFill>
                        <a:latin typeface="Cambria Math"/>
                      </a:rPr>
                      <m:t>im</m:t>
                    </m:r>
                    <m:r>
                      <a:rPr lang="de-DE">
                        <a:solidFill>
                          <a:srgbClr val="000000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de-DE">
                        <a:solidFill>
                          <a:srgbClr val="000000"/>
                        </a:solidFill>
                        <a:latin typeface="Cambria Math"/>
                      </a:rPr>
                      <m:t>Halbjahr</m:t>
                    </m:r>
                    <m:r>
                      <a:rPr lang="de-DE">
                        <a:solidFill>
                          <a:srgbClr val="000000"/>
                        </a:solidFill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de-DE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de-DE" i="1">
                            <a:solidFill>
                              <a:srgbClr val="0000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de-DE">
                            <a:solidFill>
                              <a:srgbClr val="000000"/>
                            </a:solidFill>
                            <a:latin typeface="Cambria Math"/>
                          </a:rPr>
                          <m:t>300 </m:t>
                        </m:r>
                        <m:r>
                          <a:rPr lang="de-DE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a:rPr lang="de-DE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 90) </m:t>
                        </m:r>
                        <m:r>
                          <a:rPr lang="de-DE">
                            <a:solidFill>
                              <a:srgbClr val="000000"/>
                            </a:solidFill>
                            <a:latin typeface="Cambria Math"/>
                          </a:rPr>
                          <m:t>+(</m:t>
                        </m:r>
                        <m:r>
                          <a:rPr lang="de-DE" b="1">
                            <a:solidFill>
                              <a:srgbClr val="000000"/>
                            </a:solidFill>
                            <a:latin typeface="Cambria Math"/>
                          </a:rPr>
                          <m:t>𝟎</m:t>
                        </m:r>
                        <m:r>
                          <a:rPr lang="de-DE" b="1" i="1">
                            <a:solidFill>
                              <a:srgbClr val="00000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de-DE" b="1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a:rPr lang="de-DE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 30</m:t>
                        </m:r>
                        <m:r>
                          <a:rPr lang="de-DE" b="1">
                            <a:solidFill>
                              <a:srgbClr val="000000"/>
                            </a:solidFill>
                            <a:latin typeface="Cambria Math"/>
                          </a:rPr>
                          <m:t>) </m:t>
                        </m:r>
                        <m:r>
                          <a:rPr lang="de-DE">
                            <a:solidFill>
                              <a:srgbClr val="000000"/>
                            </a:solidFill>
                            <a:latin typeface="Cambria Math"/>
                          </a:rPr>
                          <m:t>+(300 </m:t>
                        </m:r>
                        <m:r>
                          <a:rPr lang="de-DE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a:rPr lang="de-DE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 6</m:t>
                        </m:r>
                        <m:r>
                          <a:rPr lang="de-DE" b="0" i="0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0</m:t>
                        </m:r>
                        <m:r>
                          <a:rPr lang="de-DE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)</m:t>
                        </m:r>
                      </m:num>
                      <m:den>
                        <m:r>
                          <a:rPr lang="de-DE">
                            <a:solidFill>
                              <a:srgbClr val="000000"/>
                            </a:solidFill>
                            <a:latin typeface="Cambria Math"/>
                          </a:rPr>
                          <m:t>18</m:t>
                        </m:r>
                        <m:r>
                          <a:rPr lang="de-DE" b="0" i="0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0</m:t>
                        </m:r>
                        <m:r>
                          <a:rPr lang="de-DE">
                            <a:solidFill>
                              <a:srgbClr val="000000"/>
                            </a:solidFill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de-DE">
                            <a:solidFill>
                              <a:srgbClr val="000000"/>
                            </a:solidFill>
                            <a:latin typeface="Cambria Math"/>
                          </a:rPr>
                          <m:t>Tage</m:t>
                        </m:r>
                      </m:den>
                    </m:f>
                    <m:r>
                      <a:rPr lang="de-DE" i="1">
                        <a:solidFill>
                          <a:srgbClr val="000000"/>
                        </a:solidFill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de-DE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de-DE" i="1">
                            <a:solidFill>
                              <a:srgbClr val="000000"/>
                            </a:solidFill>
                            <a:latin typeface="Cambria Math"/>
                          </a:rPr>
                          <m:t>45</m:t>
                        </m:r>
                        <m:r>
                          <a:rPr lang="de-DE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0</m:t>
                        </m:r>
                        <m:r>
                          <a:rPr lang="de-DE" i="1">
                            <a:solidFill>
                              <a:srgbClr val="000000"/>
                            </a:solidFill>
                            <a:latin typeface="Cambria Math"/>
                          </a:rPr>
                          <m:t>00</m:t>
                        </m:r>
                      </m:num>
                      <m:den>
                        <m:r>
                          <a:rPr lang="de-DE" i="1">
                            <a:solidFill>
                              <a:srgbClr val="000000"/>
                            </a:solidFill>
                            <a:latin typeface="Cambria Math"/>
                          </a:rPr>
                          <m:t>18</m:t>
                        </m:r>
                        <m:r>
                          <a:rPr lang="de-DE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0</m:t>
                        </m:r>
                        <m:r>
                          <a:rPr lang="de-DE" i="1">
                            <a:solidFill>
                              <a:srgbClr val="000000"/>
                            </a:solidFill>
                            <a:latin typeface="Cambria Math"/>
                          </a:rPr>
                          <m:t> </m:t>
                        </m:r>
                      </m:den>
                    </m:f>
                    <m:r>
                      <a:rPr lang="de-DE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de-DE" i="1">
                        <a:solidFill>
                          <a:srgbClr val="000000"/>
                        </a:solidFill>
                        <a:latin typeface="Cambria Math"/>
                      </a:rPr>
                      <m:t>250 </m:t>
                    </m:r>
                    <m:r>
                      <m:rPr>
                        <m:sty m:val="p"/>
                      </m:rPr>
                      <a:rPr lang="de-DE">
                        <a:solidFill>
                          <a:srgbClr val="000000"/>
                        </a:solidFill>
                        <a:latin typeface="Cambria Math"/>
                      </a:rPr>
                      <m:t>Tiere</m:t>
                    </m:r>
                    <m:r>
                      <a:rPr lang="de-DE" i="1">
                        <a:solidFill>
                          <a:srgbClr val="000000"/>
                        </a:solidFill>
                        <a:latin typeface="Cambria Math"/>
                      </a:rPr>
                      <m:t>;</m:t>
                    </m:r>
                  </m:oMath>
                </a14:m>
                <a:r>
                  <a:rPr lang="de-DE" i="1" dirty="0">
                    <a:solidFill>
                      <a:srgbClr val="000000"/>
                    </a:solidFill>
                    <a:latin typeface="Cambria Math"/>
                  </a:rPr>
                  <a:t> </a:t>
                </a:r>
                <a:br>
                  <a:rPr lang="de-DE" i="1" dirty="0">
                    <a:solidFill>
                      <a:srgbClr val="000000"/>
                    </a:solidFill>
                    <a:latin typeface="Cambria Math"/>
                  </a:rPr>
                </a:br>
                <a:endParaRPr lang="de-DE" dirty="0">
                  <a:solidFill>
                    <a:srgbClr val="000000"/>
                  </a:solidFill>
                </a:endParaRPr>
              </a:p>
              <a:p>
                <a:endParaRPr lang="de-DE" dirty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737" b="-103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 smtClean="0"/>
              <a:t>Das neue Arzneimittelgesetz; Informationen für Tierhalter</a:t>
            </a:r>
            <a:endParaRPr lang="de-DE" alt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592CE1B-30C9-4889-BB3A-07BF307AF618}" type="slidenum">
              <a:rPr lang="en-US" altLang="de-DE" smtClean="0"/>
              <a:pPr>
                <a:defRPr/>
              </a:pPr>
              <a:t>9</a:t>
            </a:fld>
            <a:endParaRPr lang="en-US" altLang="de-DE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72" y="1648449"/>
            <a:ext cx="787082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530" y="3387115"/>
            <a:ext cx="6066046" cy="670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5124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">
  <a:themeElements>
    <a:clrScheme name="Standard 1">
      <a:dk1>
        <a:srgbClr val="000000"/>
      </a:dk1>
      <a:lt1>
        <a:srgbClr val="FFFFFF"/>
      </a:lt1>
      <a:dk2>
        <a:srgbClr val="0077B2"/>
      </a:dk2>
      <a:lt2>
        <a:srgbClr val="808080"/>
      </a:lt2>
      <a:accent1>
        <a:srgbClr val="FFFFFF"/>
      </a:accent1>
      <a:accent2>
        <a:srgbClr val="0077B2"/>
      </a:accent2>
      <a:accent3>
        <a:srgbClr val="FFFFFF"/>
      </a:accent3>
      <a:accent4>
        <a:srgbClr val="000000"/>
      </a:accent4>
      <a:accent5>
        <a:srgbClr val="FFFFFF"/>
      </a:accent5>
      <a:accent6>
        <a:srgbClr val="006BA1"/>
      </a:accent6>
      <a:hlink>
        <a:srgbClr val="0077B2"/>
      </a:hlink>
      <a:folHlink>
        <a:srgbClr val="004568"/>
      </a:folHlink>
    </a:clrScheme>
    <a:fontScheme name="Standard">
      <a:majorFont>
        <a:latin typeface="Arial"/>
        <a:ea typeface=""/>
        <a:cs typeface="Arial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 1">
        <a:dk1>
          <a:srgbClr val="000000"/>
        </a:dk1>
        <a:lt1>
          <a:srgbClr val="FFFFFF"/>
        </a:lt1>
        <a:dk2>
          <a:srgbClr val="0077B2"/>
        </a:dk2>
        <a:lt2>
          <a:srgbClr val="808080"/>
        </a:lt2>
        <a:accent1>
          <a:srgbClr val="FFFFFF"/>
        </a:accent1>
        <a:accent2>
          <a:srgbClr val="0077B2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006BA1"/>
        </a:accent6>
        <a:hlink>
          <a:srgbClr val="0077B2"/>
        </a:hlink>
        <a:folHlink>
          <a:srgbClr val="00456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_Standard">
  <a:themeElements>
    <a:clrScheme name="Standard 1">
      <a:dk1>
        <a:srgbClr val="000000"/>
      </a:dk1>
      <a:lt1>
        <a:srgbClr val="FFFFFF"/>
      </a:lt1>
      <a:dk2>
        <a:srgbClr val="0077B2"/>
      </a:dk2>
      <a:lt2>
        <a:srgbClr val="808080"/>
      </a:lt2>
      <a:accent1>
        <a:srgbClr val="FFFFFF"/>
      </a:accent1>
      <a:accent2>
        <a:srgbClr val="0077B2"/>
      </a:accent2>
      <a:accent3>
        <a:srgbClr val="FFFFFF"/>
      </a:accent3>
      <a:accent4>
        <a:srgbClr val="000000"/>
      </a:accent4>
      <a:accent5>
        <a:srgbClr val="FFFFFF"/>
      </a:accent5>
      <a:accent6>
        <a:srgbClr val="006BA1"/>
      </a:accent6>
      <a:hlink>
        <a:srgbClr val="0077B2"/>
      </a:hlink>
      <a:folHlink>
        <a:srgbClr val="004568"/>
      </a:folHlink>
    </a:clrScheme>
    <a:fontScheme name="Standard">
      <a:majorFont>
        <a:latin typeface="Arial"/>
        <a:ea typeface=""/>
        <a:cs typeface="Arial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 1">
        <a:dk1>
          <a:srgbClr val="000000"/>
        </a:dk1>
        <a:lt1>
          <a:srgbClr val="FFFFFF"/>
        </a:lt1>
        <a:dk2>
          <a:srgbClr val="0077B2"/>
        </a:dk2>
        <a:lt2>
          <a:srgbClr val="808080"/>
        </a:lt2>
        <a:accent1>
          <a:srgbClr val="FFFFFF"/>
        </a:accent1>
        <a:accent2>
          <a:srgbClr val="0077B2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006BA1"/>
        </a:accent6>
        <a:hlink>
          <a:srgbClr val="0077B2"/>
        </a:hlink>
        <a:folHlink>
          <a:srgbClr val="00456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Standard">
  <a:themeElements>
    <a:clrScheme name="Standard 1">
      <a:dk1>
        <a:srgbClr val="000000"/>
      </a:dk1>
      <a:lt1>
        <a:srgbClr val="FFFFFF"/>
      </a:lt1>
      <a:dk2>
        <a:srgbClr val="0077B2"/>
      </a:dk2>
      <a:lt2>
        <a:srgbClr val="808080"/>
      </a:lt2>
      <a:accent1>
        <a:srgbClr val="FFFFFF"/>
      </a:accent1>
      <a:accent2>
        <a:srgbClr val="0077B2"/>
      </a:accent2>
      <a:accent3>
        <a:srgbClr val="FFFFFF"/>
      </a:accent3>
      <a:accent4>
        <a:srgbClr val="000000"/>
      </a:accent4>
      <a:accent5>
        <a:srgbClr val="FFFFFF"/>
      </a:accent5>
      <a:accent6>
        <a:srgbClr val="006BA1"/>
      </a:accent6>
      <a:hlink>
        <a:srgbClr val="0077B2"/>
      </a:hlink>
      <a:folHlink>
        <a:srgbClr val="004568"/>
      </a:folHlink>
    </a:clrScheme>
    <a:fontScheme name="Standard">
      <a:majorFont>
        <a:latin typeface="Arial"/>
        <a:ea typeface=""/>
        <a:cs typeface="Arial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 1">
        <a:dk1>
          <a:srgbClr val="000000"/>
        </a:dk1>
        <a:lt1>
          <a:srgbClr val="FFFFFF"/>
        </a:lt1>
        <a:dk2>
          <a:srgbClr val="0077B2"/>
        </a:dk2>
        <a:lt2>
          <a:srgbClr val="808080"/>
        </a:lt2>
        <a:accent1>
          <a:srgbClr val="FFFFFF"/>
        </a:accent1>
        <a:accent2>
          <a:srgbClr val="0077B2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006BA1"/>
        </a:accent6>
        <a:hlink>
          <a:srgbClr val="0077B2"/>
        </a:hlink>
        <a:folHlink>
          <a:srgbClr val="00456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7_Standard">
  <a:themeElements>
    <a:clrScheme name="Standard 1">
      <a:dk1>
        <a:srgbClr val="000000"/>
      </a:dk1>
      <a:lt1>
        <a:srgbClr val="FFFFFF"/>
      </a:lt1>
      <a:dk2>
        <a:srgbClr val="0077B2"/>
      </a:dk2>
      <a:lt2>
        <a:srgbClr val="808080"/>
      </a:lt2>
      <a:accent1>
        <a:srgbClr val="FFFFFF"/>
      </a:accent1>
      <a:accent2>
        <a:srgbClr val="0077B2"/>
      </a:accent2>
      <a:accent3>
        <a:srgbClr val="FFFFFF"/>
      </a:accent3>
      <a:accent4>
        <a:srgbClr val="000000"/>
      </a:accent4>
      <a:accent5>
        <a:srgbClr val="FFFFFF"/>
      </a:accent5>
      <a:accent6>
        <a:srgbClr val="006BA1"/>
      </a:accent6>
      <a:hlink>
        <a:srgbClr val="0077B2"/>
      </a:hlink>
      <a:folHlink>
        <a:srgbClr val="004568"/>
      </a:folHlink>
    </a:clrScheme>
    <a:fontScheme name="Standard">
      <a:majorFont>
        <a:latin typeface="Arial"/>
        <a:ea typeface=""/>
        <a:cs typeface="Arial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 1">
        <a:dk1>
          <a:srgbClr val="000000"/>
        </a:dk1>
        <a:lt1>
          <a:srgbClr val="FFFFFF"/>
        </a:lt1>
        <a:dk2>
          <a:srgbClr val="0077B2"/>
        </a:dk2>
        <a:lt2>
          <a:srgbClr val="808080"/>
        </a:lt2>
        <a:accent1>
          <a:srgbClr val="FFFFFF"/>
        </a:accent1>
        <a:accent2>
          <a:srgbClr val="0077B2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006BA1"/>
        </a:accent6>
        <a:hlink>
          <a:srgbClr val="0077B2"/>
        </a:hlink>
        <a:folHlink>
          <a:srgbClr val="00456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8_Standard">
  <a:themeElements>
    <a:clrScheme name="Standard 1">
      <a:dk1>
        <a:srgbClr val="000000"/>
      </a:dk1>
      <a:lt1>
        <a:srgbClr val="FFFFFF"/>
      </a:lt1>
      <a:dk2>
        <a:srgbClr val="0077B2"/>
      </a:dk2>
      <a:lt2>
        <a:srgbClr val="808080"/>
      </a:lt2>
      <a:accent1>
        <a:srgbClr val="FFFFFF"/>
      </a:accent1>
      <a:accent2>
        <a:srgbClr val="0077B2"/>
      </a:accent2>
      <a:accent3>
        <a:srgbClr val="FFFFFF"/>
      </a:accent3>
      <a:accent4>
        <a:srgbClr val="000000"/>
      </a:accent4>
      <a:accent5>
        <a:srgbClr val="FFFFFF"/>
      </a:accent5>
      <a:accent6>
        <a:srgbClr val="006BA1"/>
      </a:accent6>
      <a:hlink>
        <a:srgbClr val="0077B2"/>
      </a:hlink>
      <a:folHlink>
        <a:srgbClr val="004568"/>
      </a:folHlink>
    </a:clrScheme>
    <a:fontScheme name="Standard">
      <a:majorFont>
        <a:latin typeface="Arial"/>
        <a:ea typeface=""/>
        <a:cs typeface="Arial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 1">
        <a:dk1>
          <a:srgbClr val="000000"/>
        </a:dk1>
        <a:lt1>
          <a:srgbClr val="FFFFFF"/>
        </a:lt1>
        <a:dk2>
          <a:srgbClr val="0077B2"/>
        </a:dk2>
        <a:lt2>
          <a:srgbClr val="808080"/>
        </a:lt2>
        <a:accent1>
          <a:srgbClr val="FFFFFF"/>
        </a:accent1>
        <a:accent2>
          <a:srgbClr val="0077B2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006BA1"/>
        </a:accent6>
        <a:hlink>
          <a:srgbClr val="0077B2"/>
        </a:hlink>
        <a:folHlink>
          <a:srgbClr val="00456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9_Standard">
  <a:themeElements>
    <a:clrScheme name="Standard 1">
      <a:dk1>
        <a:srgbClr val="000000"/>
      </a:dk1>
      <a:lt1>
        <a:srgbClr val="FFFFFF"/>
      </a:lt1>
      <a:dk2>
        <a:srgbClr val="0077B2"/>
      </a:dk2>
      <a:lt2>
        <a:srgbClr val="808080"/>
      </a:lt2>
      <a:accent1>
        <a:srgbClr val="FFFFFF"/>
      </a:accent1>
      <a:accent2>
        <a:srgbClr val="0077B2"/>
      </a:accent2>
      <a:accent3>
        <a:srgbClr val="FFFFFF"/>
      </a:accent3>
      <a:accent4>
        <a:srgbClr val="000000"/>
      </a:accent4>
      <a:accent5>
        <a:srgbClr val="FFFFFF"/>
      </a:accent5>
      <a:accent6>
        <a:srgbClr val="006BA1"/>
      </a:accent6>
      <a:hlink>
        <a:srgbClr val="0077B2"/>
      </a:hlink>
      <a:folHlink>
        <a:srgbClr val="004568"/>
      </a:folHlink>
    </a:clrScheme>
    <a:fontScheme name="Standard">
      <a:majorFont>
        <a:latin typeface="Arial"/>
        <a:ea typeface=""/>
        <a:cs typeface="Arial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 1">
        <a:dk1>
          <a:srgbClr val="000000"/>
        </a:dk1>
        <a:lt1>
          <a:srgbClr val="FFFFFF"/>
        </a:lt1>
        <a:dk2>
          <a:srgbClr val="0077B2"/>
        </a:dk2>
        <a:lt2>
          <a:srgbClr val="808080"/>
        </a:lt2>
        <a:accent1>
          <a:srgbClr val="FFFFFF"/>
        </a:accent1>
        <a:accent2>
          <a:srgbClr val="0077B2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006BA1"/>
        </a:accent6>
        <a:hlink>
          <a:srgbClr val="0077B2"/>
        </a:hlink>
        <a:folHlink>
          <a:srgbClr val="00456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Standard">
  <a:themeElements>
    <a:clrScheme name="Standard 1">
      <a:dk1>
        <a:srgbClr val="000000"/>
      </a:dk1>
      <a:lt1>
        <a:srgbClr val="FFFFFF"/>
      </a:lt1>
      <a:dk2>
        <a:srgbClr val="0077B2"/>
      </a:dk2>
      <a:lt2>
        <a:srgbClr val="808080"/>
      </a:lt2>
      <a:accent1>
        <a:srgbClr val="FFFFFF"/>
      </a:accent1>
      <a:accent2>
        <a:srgbClr val="0077B2"/>
      </a:accent2>
      <a:accent3>
        <a:srgbClr val="FFFFFF"/>
      </a:accent3>
      <a:accent4>
        <a:srgbClr val="000000"/>
      </a:accent4>
      <a:accent5>
        <a:srgbClr val="FFFFFF"/>
      </a:accent5>
      <a:accent6>
        <a:srgbClr val="006BA1"/>
      </a:accent6>
      <a:hlink>
        <a:srgbClr val="0077B2"/>
      </a:hlink>
      <a:folHlink>
        <a:srgbClr val="004568"/>
      </a:folHlink>
    </a:clrScheme>
    <a:fontScheme name="Standard">
      <a:majorFont>
        <a:latin typeface="Arial"/>
        <a:ea typeface=""/>
        <a:cs typeface="Arial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 1">
        <a:dk1>
          <a:srgbClr val="000000"/>
        </a:dk1>
        <a:lt1>
          <a:srgbClr val="FFFFFF"/>
        </a:lt1>
        <a:dk2>
          <a:srgbClr val="0077B2"/>
        </a:dk2>
        <a:lt2>
          <a:srgbClr val="808080"/>
        </a:lt2>
        <a:accent1>
          <a:srgbClr val="FFFFFF"/>
        </a:accent1>
        <a:accent2>
          <a:srgbClr val="0077B2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006BA1"/>
        </a:accent6>
        <a:hlink>
          <a:srgbClr val="0077B2"/>
        </a:hlink>
        <a:folHlink>
          <a:srgbClr val="00456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0_Standard">
  <a:themeElements>
    <a:clrScheme name="Standard 1">
      <a:dk1>
        <a:srgbClr val="000000"/>
      </a:dk1>
      <a:lt1>
        <a:srgbClr val="FFFFFF"/>
      </a:lt1>
      <a:dk2>
        <a:srgbClr val="0077B2"/>
      </a:dk2>
      <a:lt2>
        <a:srgbClr val="808080"/>
      </a:lt2>
      <a:accent1>
        <a:srgbClr val="FFFFFF"/>
      </a:accent1>
      <a:accent2>
        <a:srgbClr val="0077B2"/>
      </a:accent2>
      <a:accent3>
        <a:srgbClr val="FFFFFF"/>
      </a:accent3>
      <a:accent4>
        <a:srgbClr val="000000"/>
      </a:accent4>
      <a:accent5>
        <a:srgbClr val="FFFFFF"/>
      </a:accent5>
      <a:accent6>
        <a:srgbClr val="006BA1"/>
      </a:accent6>
      <a:hlink>
        <a:srgbClr val="0077B2"/>
      </a:hlink>
      <a:folHlink>
        <a:srgbClr val="004568"/>
      </a:folHlink>
    </a:clrScheme>
    <a:fontScheme name="Standard">
      <a:majorFont>
        <a:latin typeface="Arial"/>
        <a:ea typeface=""/>
        <a:cs typeface="Arial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 1">
        <a:dk1>
          <a:srgbClr val="000000"/>
        </a:dk1>
        <a:lt1>
          <a:srgbClr val="FFFFFF"/>
        </a:lt1>
        <a:dk2>
          <a:srgbClr val="0077B2"/>
        </a:dk2>
        <a:lt2>
          <a:srgbClr val="808080"/>
        </a:lt2>
        <a:accent1>
          <a:srgbClr val="FFFFFF"/>
        </a:accent1>
        <a:accent2>
          <a:srgbClr val="0077B2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006BA1"/>
        </a:accent6>
        <a:hlink>
          <a:srgbClr val="0077B2"/>
        </a:hlink>
        <a:folHlink>
          <a:srgbClr val="00456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1_Standard">
  <a:themeElements>
    <a:clrScheme name="Standard 1">
      <a:dk1>
        <a:srgbClr val="000000"/>
      </a:dk1>
      <a:lt1>
        <a:srgbClr val="FFFFFF"/>
      </a:lt1>
      <a:dk2>
        <a:srgbClr val="0077B2"/>
      </a:dk2>
      <a:lt2>
        <a:srgbClr val="808080"/>
      </a:lt2>
      <a:accent1>
        <a:srgbClr val="FFFFFF"/>
      </a:accent1>
      <a:accent2>
        <a:srgbClr val="0077B2"/>
      </a:accent2>
      <a:accent3>
        <a:srgbClr val="FFFFFF"/>
      </a:accent3>
      <a:accent4>
        <a:srgbClr val="000000"/>
      </a:accent4>
      <a:accent5>
        <a:srgbClr val="FFFFFF"/>
      </a:accent5>
      <a:accent6>
        <a:srgbClr val="006BA1"/>
      </a:accent6>
      <a:hlink>
        <a:srgbClr val="0077B2"/>
      </a:hlink>
      <a:folHlink>
        <a:srgbClr val="004568"/>
      </a:folHlink>
    </a:clrScheme>
    <a:fontScheme name="Standard">
      <a:majorFont>
        <a:latin typeface="Arial"/>
        <a:ea typeface=""/>
        <a:cs typeface="Arial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 1">
        <a:dk1>
          <a:srgbClr val="000000"/>
        </a:dk1>
        <a:lt1>
          <a:srgbClr val="FFFFFF"/>
        </a:lt1>
        <a:dk2>
          <a:srgbClr val="0077B2"/>
        </a:dk2>
        <a:lt2>
          <a:srgbClr val="808080"/>
        </a:lt2>
        <a:accent1>
          <a:srgbClr val="FFFFFF"/>
        </a:accent1>
        <a:accent2>
          <a:srgbClr val="0077B2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006BA1"/>
        </a:accent6>
        <a:hlink>
          <a:srgbClr val="0077B2"/>
        </a:hlink>
        <a:folHlink>
          <a:srgbClr val="00456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6_Standard">
  <a:themeElements>
    <a:clrScheme name="Standard 1">
      <a:dk1>
        <a:srgbClr val="000000"/>
      </a:dk1>
      <a:lt1>
        <a:srgbClr val="FFFFFF"/>
      </a:lt1>
      <a:dk2>
        <a:srgbClr val="0077B2"/>
      </a:dk2>
      <a:lt2>
        <a:srgbClr val="808080"/>
      </a:lt2>
      <a:accent1>
        <a:srgbClr val="FFFFFF"/>
      </a:accent1>
      <a:accent2>
        <a:srgbClr val="0077B2"/>
      </a:accent2>
      <a:accent3>
        <a:srgbClr val="FFFFFF"/>
      </a:accent3>
      <a:accent4>
        <a:srgbClr val="000000"/>
      </a:accent4>
      <a:accent5>
        <a:srgbClr val="FFFFFF"/>
      </a:accent5>
      <a:accent6>
        <a:srgbClr val="006BA1"/>
      </a:accent6>
      <a:hlink>
        <a:srgbClr val="0077B2"/>
      </a:hlink>
      <a:folHlink>
        <a:srgbClr val="004568"/>
      </a:folHlink>
    </a:clrScheme>
    <a:fontScheme name="Standard">
      <a:majorFont>
        <a:latin typeface="Arial"/>
        <a:ea typeface=""/>
        <a:cs typeface="Arial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 1">
        <a:dk1>
          <a:srgbClr val="000000"/>
        </a:dk1>
        <a:lt1>
          <a:srgbClr val="FFFFFF"/>
        </a:lt1>
        <a:dk2>
          <a:srgbClr val="0077B2"/>
        </a:dk2>
        <a:lt2>
          <a:srgbClr val="808080"/>
        </a:lt2>
        <a:accent1>
          <a:srgbClr val="FFFFFF"/>
        </a:accent1>
        <a:accent2>
          <a:srgbClr val="0077B2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006BA1"/>
        </a:accent6>
        <a:hlink>
          <a:srgbClr val="0077B2"/>
        </a:hlink>
        <a:folHlink>
          <a:srgbClr val="00456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2099</Words>
  <Application>Microsoft Office PowerPoint</Application>
  <PresentationFormat>Bildschirmpräsentation (4:3)</PresentationFormat>
  <Paragraphs>413</Paragraphs>
  <Slides>42</Slides>
  <Notes>15</Notes>
  <HiddenSlides>0</HiddenSlides>
  <MMClips>0</MMClips>
  <ScaleCrop>false</ScaleCrop>
  <HeadingPairs>
    <vt:vector size="4" baseType="variant">
      <vt:variant>
        <vt:lpstr>Design</vt:lpstr>
      </vt:variant>
      <vt:variant>
        <vt:i4>10</vt:i4>
      </vt:variant>
      <vt:variant>
        <vt:lpstr>Folientitel</vt:lpstr>
      </vt:variant>
      <vt:variant>
        <vt:i4>42</vt:i4>
      </vt:variant>
    </vt:vector>
  </HeadingPairs>
  <TitlesOfParts>
    <vt:vector size="52" baseType="lpstr">
      <vt:lpstr>Standard</vt:lpstr>
      <vt:lpstr>5_Standard</vt:lpstr>
      <vt:lpstr>7_Standard</vt:lpstr>
      <vt:lpstr>8_Standard</vt:lpstr>
      <vt:lpstr>9_Standard</vt:lpstr>
      <vt:lpstr>4_Standard</vt:lpstr>
      <vt:lpstr>10_Standard</vt:lpstr>
      <vt:lpstr>11_Standard</vt:lpstr>
      <vt:lpstr>6_Standard</vt:lpstr>
      <vt:lpstr>1_Standard</vt:lpstr>
      <vt:lpstr>Das neue Arzneimittelgesetz</vt:lpstr>
      <vt:lpstr>Antibiotikaresistenzen</vt:lpstr>
      <vt:lpstr>Antibiotikaeinsatz bei Masttieren</vt:lpstr>
      <vt:lpstr>Antibiotikaeinsatz und Resistenzraten in der Tierhaltung</vt:lpstr>
      <vt:lpstr>Arzneimittelverbrauch in Deutschland und Europa Third ESVAC report 2011</vt:lpstr>
      <vt:lpstr>Ziele der Änderung des  Arzneimittelgesetzes (AMG)</vt:lpstr>
      <vt:lpstr>Die 16. AMG-Novelle - Überblick</vt:lpstr>
      <vt:lpstr>Bestandsuntergrenzen (TAMMitDurchfV) </vt:lpstr>
      <vt:lpstr>Durchschnittliche Tierzahl im Halbjahr Rechnungsbeispiel mit Leerstandszeit</vt:lpstr>
      <vt:lpstr>§ 58a: Meldung der Nutzungsart (Bestandsmeldung)</vt:lpstr>
      <vt:lpstr>§ 58a: Meldung der Nutzungsart (Bestandsmeldung) - Umsetzung</vt:lpstr>
      <vt:lpstr>Screenshot HIT Datenbank Startseite nach der Anmeldung als Tierhalter </vt:lpstr>
      <vt:lpstr>Screenshot HIT Datenbank Auswahlmenü Tierarzneimittel </vt:lpstr>
      <vt:lpstr>Screenshot HIT Datenbank Eingabe Nutzungsart  </vt:lpstr>
      <vt:lpstr>§ 58b: Tierbewegungsmeldung</vt:lpstr>
      <vt:lpstr>Screenshot HIT Datenbank Eingabe Tierbestand /Bestandsveränderungen </vt:lpstr>
      <vt:lpstr>§ 58b:Tierbewegungsmeldung Umsetzung</vt:lpstr>
      <vt:lpstr>§ 58b:Tierbewegungsmeldung Umsetzung</vt:lpstr>
      <vt:lpstr>§ 58b:Tierbewegungsmeldung Umsetzung – speziell für Rinderhalter</vt:lpstr>
      <vt:lpstr>§ 58b:Tierbewegungsmeldung Umsetzung – speziell für Rinderhalter</vt:lpstr>
      <vt:lpstr>§ 58b: Antibiotikaanwendungsmeldung </vt:lpstr>
      <vt:lpstr>Screenshot HIT Datenbank Eingabe Verwendung antibakteriell wirksamer Substanzen</vt:lpstr>
      <vt:lpstr>§ 58b: Antibiotikaanwendungsmeldung Umsetzung </vt:lpstr>
      <vt:lpstr>Screenshot HIT Datenbank Eingabe Verwendung antibakteriell wirksamer Substanzen</vt:lpstr>
      <vt:lpstr>§ 58b: Antibiotikaanwendungsmeldung Weitere Regelungen</vt:lpstr>
      <vt:lpstr>§ 58b: schriftliche Versicherung an die Behörde Musterformular</vt:lpstr>
      <vt:lpstr>§ 58b: Antibiotikaanwendungsmeldung Schriftliche Versicherung an den Tierarzt </vt:lpstr>
      <vt:lpstr>Meldewege</vt:lpstr>
      <vt:lpstr>Screenshot HIT Datenbank/  - Eingabe Tierhalter-Erklärung bezüglich Dritter</vt:lpstr>
      <vt:lpstr>§ 58c: Therapiehäufigkeit Berechnung</vt:lpstr>
      <vt:lpstr>§ 58c: Therapiehäufigkeit Kennzahlen</vt:lpstr>
      <vt:lpstr>Kennzahlen 1 und 2: Beispiel mit 100 Betrieben</vt:lpstr>
      <vt:lpstr>Kennzahlen 1 und 2: Beispiel mit 100 Betrieben</vt:lpstr>
      <vt:lpstr>Kennzahlen 1 und 2: Beispiel mit 100 Betrieben</vt:lpstr>
      <vt:lpstr>§ 58d: Antibiotikaminimierung Aufzeichnung</vt:lpstr>
      <vt:lpstr>§ 58d: Antibiotikaminimierung Kennzahl 1</vt:lpstr>
      <vt:lpstr>§ 58d: Antibiotikaminimierung Kennzahl 2</vt:lpstr>
      <vt:lpstr>§ 58d: Antibiotikaminimierung Mögliche Maßnahmen der Behörde</vt:lpstr>
      <vt:lpstr>AMG-Novelle Übersicht über die Fristen - Zeitstrahl</vt:lpstr>
      <vt:lpstr>Projekt zur Umsetzung der AMG-Novelle in Bayern</vt:lpstr>
      <vt:lpstr> Informationskonzept</vt:lpstr>
      <vt:lpstr>Vielen Dank für Ihre Aufmerksamkeit!</vt:lpstr>
    </vt:vector>
  </TitlesOfParts>
  <Company>gernBotschaft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A142</dc:creator>
  <cp:lastModifiedBy>Beier Patricia</cp:lastModifiedBy>
  <cp:revision>264</cp:revision>
  <cp:lastPrinted>2014-04-01T07:51:39Z</cp:lastPrinted>
  <dcterms:created xsi:type="dcterms:W3CDTF">2011-03-01T15:00:45Z</dcterms:created>
  <dcterms:modified xsi:type="dcterms:W3CDTF">2014-12-23T13:55:29Z</dcterms:modified>
</cp:coreProperties>
</file>